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5" r:id="rId6"/>
    <p:sldId id="260" r:id="rId7"/>
    <p:sldId id="261" r:id="rId8"/>
    <p:sldId id="266" r:id="rId9"/>
    <p:sldId id="285" r:id="rId10"/>
    <p:sldId id="275" r:id="rId11"/>
    <p:sldId id="276" r:id="rId12"/>
    <p:sldId id="269" r:id="rId13"/>
    <p:sldId id="278" r:id="rId14"/>
    <p:sldId id="279" r:id="rId15"/>
    <p:sldId id="280" r:id="rId16"/>
    <p:sldId id="282" r:id="rId17"/>
    <p:sldId id="290" r:id="rId18"/>
    <p:sldId id="267" r:id="rId19"/>
    <p:sldId id="273" r:id="rId20"/>
    <p:sldId id="268" r:id="rId21"/>
    <p:sldId id="263" r:id="rId22"/>
    <p:sldId id="291" r:id="rId23"/>
    <p:sldId id="264" r:id="rId24"/>
    <p:sldId id="284" r:id="rId25"/>
    <p:sldId id="287" r:id="rId26"/>
    <p:sldId id="288" r:id="rId27"/>
    <p:sldId id="289" r:id="rId28"/>
    <p:sldId id="292" r:id="rId29"/>
    <p:sldId id="283" r:id="rId30"/>
  </p:sldIdLst>
  <p:sldSz cx="12192000" cy="6858000"/>
  <p:notesSz cx="6858000" cy="9144000"/>
  <p:embeddedFontLst>
    <p:embeddedFont>
      <p:font typeface="10X10" panose="020B0600000101010101" charset="-127"/>
      <p:regular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5DC"/>
    <a:srgbClr val="748CDA"/>
    <a:srgbClr val="66BAE4"/>
    <a:srgbClr val="65A0D1"/>
    <a:srgbClr val="4F9EDF"/>
    <a:srgbClr val="8FC0E1"/>
    <a:srgbClr val="EAF2FA"/>
    <a:srgbClr val="F5FAFD"/>
    <a:srgbClr val="67ABE3"/>
    <a:srgbClr val="399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67" d="100"/>
          <a:sy n="67" d="100"/>
        </p:scale>
        <p:origin x="21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결과 평가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1F1E78E-16E6-42FA-9EC4-EC1DE13F3E11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1E6-4656-801F-4A3FA8971A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F5207F-3F37-4A8D-B484-07DDEF5FE93E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1E6-4656-801F-4A3FA8971A2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29CA059-D91C-418C-93D4-763A73C0195D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1E6-4656-801F-4A3FA8971A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의도대로 작동되는가? (2.28)</c:v>
                </c:pt>
                <c:pt idx="1">
                  <c:v>참신한가? (2.52)</c:v>
                </c:pt>
                <c:pt idx="2">
                  <c:v>또 사용하고 싶은가? (2.2)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2.2799999999999998</c:v>
                </c:pt>
                <c:pt idx="1">
                  <c:v>2.52</c:v>
                </c:pt>
                <c:pt idx="2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E6-4656-801F-4A3FA8971A2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92920799"/>
        <c:axId val="993964479"/>
      </c:barChart>
      <c:catAx>
        <c:axId val="99292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93964479"/>
        <c:crosses val="autoZero"/>
        <c:auto val="1"/>
        <c:lblAlgn val="ctr"/>
        <c:lblOffset val="100"/>
        <c:noMultiLvlLbl val="0"/>
      </c:catAx>
      <c:valAx>
        <c:axId val="99396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9292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9E5FF-57C3-40C9-A558-9A88F45C9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8442A5-3E22-44DC-89DD-0C139FCD9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443FA-A5B6-4214-AE98-FE160A6A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3EAAA-920A-4751-98A9-F5BCBF07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2FB85-D006-4A66-A4D2-5FA52145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7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8F76E-0F41-4087-B7A9-55088A5D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12C04-02B3-4352-8D65-B709A8A73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5B4F2-7A58-4970-B974-FC7885F6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10B02-D966-4C4D-9B85-7B950A74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2126F-4116-40D3-ADE5-6525B2F6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51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341B6-3777-4736-BC0D-8B1DE3A00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CCB2C4-997E-4E4D-B1F8-519EAA491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958AC-F14A-4E52-B90F-1B8B2B2D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9B0D5-201A-42AD-8CEB-72C6B892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30983-6418-40F5-85CE-DF069246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92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9FAD2-399E-487F-A3DB-668E875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345E3-B136-441C-8F64-12C76331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3B527-94D1-4E31-AC96-1B9D2DEF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EEA07-E3DF-43EE-89B3-EA8C3E9D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B22FF-879A-484F-B6A2-EAA6C997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41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95CA6-6CBF-42B4-B47E-3A85A298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7B97D-D26F-495E-AB4A-3DD03C36F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03B07-BB28-4B1A-8B92-51922417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25843-1705-49B2-A6A5-423C5C79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4A282-614B-47A7-8BBA-D5D856D9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2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8749C-CFBA-4A8E-837A-C4D6691E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59224-C97E-402F-B978-5CA73FC27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FED587-AE2A-4264-B1AE-8A78EBBBC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77230-92E8-4BA1-AB7D-B9662810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13E952-E64A-42F6-B188-CC4C7E6E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06E9C-5E1D-49B8-A027-81486792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72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62299-5694-4678-AD90-46AF50F5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EC0FE-9720-4726-B224-EB1F22AFD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A8F3EC-9D2C-4C34-8C13-420C6834A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46EB61-7AC1-4CE7-809F-6B83293C4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0ABB14-E4FE-4162-B734-EB1A7E82B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97241A-9810-48AD-9B25-A5882009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AE940-1662-41FA-BFA9-CE87ECA1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6BC517-055D-4368-BB73-5C549F91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B08B4-C7AD-4B6D-9616-A8B7D922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67B87A-5947-40C6-B373-31AAE262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E589CD-E049-47FE-B179-42AB82E2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97B95-7688-4470-BF30-7A8CA4EE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745F9-C696-4F8A-A369-FB18C65C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3563D3-F409-40E4-9DE4-AC9ADA0A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6CA4C-D149-44F8-A96D-9BE14507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A1058-CB15-4648-8D2A-D8EC631D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00C77-8F93-4975-87AC-3022D0EE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47E10F-F3FB-49EC-A6B7-DD41BCC09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440E5-121B-48AD-A554-EC0B4855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EC5912-CDFD-4D8C-A82A-2A21DC1E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A15FDA-EC27-47D8-9FDC-474D676F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6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8E125-5B65-43BC-BA7C-2CAEBBF6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6A277-59E5-4B74-9BBC-DD5EDB4D2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23E9E-C050-41F9-AA3D-A35B2D26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F349C-8127-4662-8BDA-43810B77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F7342-FE77-4910-9CBA-3793FB2D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0862F-72CB-4411-B5FB-7C0DAEDC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3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CC9769-7691-4715-97EC-FF7A46AC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DC317-B7C4-4CA2-A726-5E953133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4270C-2E55-4C4B-A948-ACB8AFCBB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7F607-9A07-4FB3-AA2C-384B69393F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D311B-F0F8-45FC-9AFF-CE2C66BF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88DAA-0D7F-4BCF-802B-DF543DB71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71B39-3961-4CCC-AA55-0DDA37B78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4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dev.stackexchange.com/questions/53705/how-can-i-make-a-sprite-sheet-based-animation-syste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aB_9L0OlDQ" TargetMode="External"/><Relationship Id="rId2" Type="http://schemas.openxmlformats.org/officeDocument/2006/relationships/hyperlink" Target="https://taetaetae.github.io/2018/08/21/how-to-use-cloneUti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18283199/java-main-game-loop" TargetMode="External"/><Relationship Id="rId4" Type="http://schemas.openxmlformats.org/officeDocument/2006/relationships/hyperlink" Target="https://boycoding.tistory.com/11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lay-audio-file-using-java/" TargetMode="External"/><Relationship Id="rId2" Type="http://schemas.openxmlformats.org/officeDocument/2006/relationships/hyperlink" Target="https://javacan.tistory.com/entry/2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3B9AC1-219A-41A2-A09C-19267C573271}"/>
              </a:ext>
            </a:extLst>
          </p:cNvPr>
          <p:cNvSpPr txBox="1"/>
          <p:nvPr/>
        </p:nvSpPr>
        <p:spPr>
          <a:xfrm>
            <a:off x="550376" y="1224076"/>
            <a:ext cx="5668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4400" b="1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CEF5F-C797-41A6-9549-90F4F5371AE3}"/>
              </a:ext>
            </a:extLst>
          </p:cNvPr>
          <p:cNvSpPr txBox="1"/>
          <p:nvPr/>
        </p:nvSpPr>
        <p:spPr>
          <a:xfrm>
            <a:off x="8072662" y="4605861"/>
            <a:ext cx="1069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문소희</a:t>
            </a:r>
            <a:endParaRPr lang="en-US" altLang="ko-KR" sz="24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이주혁</a:t>
            </a:r>
            <a:endParaRPr lang="en-US" altLang="ko-KR" sz="24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최용성</a:t>
            </a:r>
            <a:endParaRPr lang="en-US" altLang="ko-KR" sz="24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래픽 10" descr="성 장면">
            <a:extLst>
              <a:ext uri="{FF2B5EF4-FFF2-40B4-BE49-F238E27FC236}">
                <a16:creationId xmlns:a16="http://schemas.microsoft.com/office/drawing/2014/main" id="{4BEE8194-5274-4616-BD1A-0D9256EF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1596" y="3429000"/>
            <a:ext cx="3602855" cy="3602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6E99D-F431-4F01-8023-A957D19A1368}"/>
              </a:ext>
            </a:extLst>
          </p:cNvPr>
          <p:cNvSpPr txBox="1"/>
          <p:nvPr/>
        </p:nvSpPr>
        <p:spPr>
          <a:xfrm>
            <a:off x="2758929" y="2159851"/>
            <a:ext cx="2676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 Up The Tower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5D08C-19C4-4B11-ACEA-70A1947F60C1}"/>
              </a:ext>
            </a:extLst>
          </p:cNvPr>
          <p:cNvSpPr txBox="1"/>
          <p:nvPr/>
        </p:nvSpPr>
        <p:spPr>
          <a:xfrm>
            <a:off x="7514592" y="4082641"/>
            <a:ext cx="209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 - SOB</a:t>
            </a:r>
          </a:p>
        </p:txBody>
      </p:sp>
    </p:spTree>
    <p:extLst>
      <p:ext uri="{BB962C8B-B14F-4D97-AF65-F5344CB8AC3E}">
        <p14:creationId xmlns:p14="http://schemas.microsoft.com/office/powerpoint/2010/main" val="139761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4572986" y="2905780"/>
            <a:ext cx="360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클레스</a:t>
            </a:r>
            <a:r>
              <a:rPr lang="ko-KR" altLang="en-US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4572986" y="3563606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6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page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6FB1BB-7237-47F6-B697-2F4212A46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812128"/>
              </p:ext>
            </p:extLst>
          </p:nvPr>
        </p:nvGraphicFramePr>
        <p:xfrm>
          <a:off x="243256" y="1103799"/>
          <a:ext cx="2938316" cy="168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316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GameLauncher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GameLauncher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+main(String[])</a:t>
                      </a:r>
                      <a:r>
                        <a:rPr lang="ko-KR" altLang="en-US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void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58F611-6F8C-47DA-9FD0-128386F7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44873"/>
              </p:ext>
            </p:extLst>
          </p:nvPr>
        </p:nvGraphicFramePr>
        <p:xfrm>
          <a:off x="255334" y="3211357"/>
          <a:ext cx="2938316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316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Window extends </a:t>
                      </a:r>
                      <a:r>
                        <a:rPr lang="en-US" altLang="ko-KR" sz="2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JFrame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+Window()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D715284-E3C3-409E-AF55-EC283B31B83E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1712414" y="2792563"/>
            <a:ext cx="12078" cy="418794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6FEBCE-BA07-47C6-A723-D0120BEA5C44}"/>
              </a:ext>
            </a:extLst>
          </p:cNvPr>
          <p:cNvSpPr txBox="1"/>
          <p:nvPr/>
        </p:nvSpPr>
        <p:spPr>
          <a:xfrm>
            <a:off x="7045776" y="3829577"/>
            <a:ext cx="12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022615-7AE1-4AA3-849A-7A411A3BC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06628"/>
              </p:ext>
            </p:extLst>
          </p:nvPr>
        </p:nvGraphicFramePr>
        <p:xfrm>
          <a:off x="3385039" y="424183"/>
          <a:ext cx="3639316" cy="599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316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47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GamePanel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extedns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Jframe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implements Runnable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2030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-width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-height :int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oldFrameCount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-thread : Thread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-running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img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-g : Graphics2D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-mouse : 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endParaRPr lang="en-US" altLang="ko-KR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gsm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endParaRPr lang="en-US" altLang="ko-KR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BackGround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Image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-FPS : int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89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GamePanel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int,int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), 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addNotify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init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void, +run() : void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+update() : void, +render()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+draw() : void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020C19-FFCD-4DB3-90D5-2D107CC7C30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116062" y="3419552"/>
            <a:ext cx="268977" cy="16002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3F1DB2-9410-43B5-8C35-72FE1AC8CAD6}"/>
              </a:ext>
            </a:extLst>
          </p:cNvPr>
          <p:cNvSpPr/>
          <p:nvPr/>
        </p:nvSpPr>
        <p:spPr>
          <a:xfrm>
            <a:off x="7834500" y="1042236"/>
            <a:ext cx="1759444" cy="87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Package </a:t>
            </a:r>
            <a:r>
              <a:rPr lang="en-US" altLang="ko-KR" dirty="0" err="1"/>
              <a:t>util</a:t>
            </a:r>
            <a:endParaRPr lang="en-US" altLang="ko-KR" dirty="0"/>
          </a:p>
          <a:p>
            <a:pPr algn="ctr"/>
            <a:r>
              <a:rPr lang="en-US" altLang="ko-KR" dirty="0"/>
              <a:t>Page 2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D8CB48-EB76-4A50-9893-E932C71512B3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7024355" y="1482052"/>
            <a:ext cx="810145" cy="193750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99DB09-5038-4B22-A0CC-F374BCDC8350}"/>
              </a:ext>
            </a:extLst>
          </p:cNvPr>
          <p:cNvSpPr/>
          <p:nvPr/>
        </p:nvSpPr>
        <p:spPr>
          <a:xfrm>
            <a:off x="7834500" y="5181243"/>
            <a:ext cx="1890072" cy="944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Package states</a:t>
            </a:r>
          </a:p>
          <a:p>
            <a:pPr algn="ctr"/>
            <a:r>
              <a:rPr lang="en-US" altLang="ko-KR" dirty="0"/>
              <a:t>Page 3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2D3273F-9B65-4567-AD2A-1772010CF673}"/>
              </a:ext>
            </a:extLst>
          </p:cNvPr>
          <p:cNvCxnSpPr>
            <a:cxnSpLocks/>
            <a:stCxn id="20" idx="3"/>
            <a:endCxn id="35" idx="1"/>
          </p:cNvCxnSpPr>
          <p:nvPr/>
        </p:nvCxnSpPr>
        <p:spPr>
          <a:xfrm>
            <a:off x="7024355" y="3419552"/>
            <a:ext cx="810145" cy="223416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03DA3D3-B574-4079-8F0D-CBA8536161A1}"/>
              </a:ext>
            </a:extLst>
          </p:cNvPr>
          <p:cNvSpPr txBox="1"/>
          <p:nvPr/>
        </p:nvSpPr>
        <p:spPr>
          <a:xfrm>
            <a:off x="1326156" y="2674057"/>
            <a:ext cx="12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4EAAEA-4C9E-4684-A61C-088FDB711C7D}"/>
              </a:ext>
            </a:extLst>
          </p:cNvPr>
          <p:cNvSpPr txBox="1"/>
          <p:nvPr/>
        </p:nvSpPr>
        <p:spPr>
          <a:xfrm>
            <a:off x="2988042" y="3394906"/>
            <a:ext cx="12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A264E-A9C4-4FE4-9BE7-EA7C9067908B}"/>
              </a:ext>
            </a:extLst>
          </p:cNvPr>
          <p:cNvSpPr txBox="1"/>
          <p:nvPr/>
        </p:nvSpPr>
        <p:spPr>
          <a:xfrm>
            <a:off x="7045776" y="2062668"/>
            <a:ext cx="12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E3C29E-4511-4572-A51F-59EC1A60D44F}"/>
              </a:ext>
            </a:extLst>
          </p:cNvPr>
          <p:cNvSpPr/>
          <p:nvPr/>
        </p:nvSpPr>
        <p:spPr>
          <a:xfrm>
            <a:off x="7830747" y="3153694"/>
            <a:ext cx="1721277" cy="860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Package entity</a:t>
            </a:r>
          </a:p>
          <a:p>
            <a:pPr algn="ctr"/>
            <a:r>
              <a:rPr lang="en-US" altLang="ko-KR" dirty="0"/>
              <a:t>Page 4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52B6577-1FD6-43E5-8928-D10291BF3656}"/>
              </a:ext>
            </a:extLst>
          </p:cNvPr>
          <p:cNvCxnSpPr>
            <a:cxnSpLocks/>
            <a:stCxn id="22" idx="2"/>
            <a:endCxn id="35" idx="0"/>
          </p:cNvCxnSpPr>
          <p:nvPr/>
        </p:nvCxnSpPr>
        <p:spPr>
          <a:xfrm>
            <a:off x="8691386" y="4014243"/>
            <a:ext cx="88150" cy="116700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B9F9E3-1F37-4C36-9CF8-42E3B8802FF1}"/>
              </a:ext>
            </a:extLst>
          </p:cNvPr>
          <p:cNvSpPr/>
          <p:nvPr/>
        </p:nvSpPr>
        <p:spPr>
          <a:xfrm>
            <a:off x="10136893" y="2344999"/>
            <a:ext cx="2055107" cy="102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Package graphics</a:t>
            </a:r>
          </a:p>
          <a:p>
            <a:pPr algn="ctr"/>
            <a:r>
              <a:rPr lang="en-US" altLang="ko-KR" dirty="0"/>
              <a:t>Page 5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A7E79F-7178-4F1E-93FD-47D76E0C107B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flipH="1">
            <a:off x="9552024" y="2858723"/>
            <a:ext cx="584869" cy="725246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F139B9-53BC-42C5-BC87-58F5DD0BA4B1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8691386" y="1921867"/>
            <a:ext cx="22836" cy="1231827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EA1948-0480-4D4B-AD21-69C778C688C8}"/>
              </a:ext>
            </a:extLst>
          </p:cNvPr>
          <p:cNvCxnSpPr>
            <a:cxnSpLocks/>
            <a:stCxn id="29" idx="2"/>
            <a:endCxn id="35" idx="3"/>
          </p:cNvCxnSpPr>
          <p:nvPr/>
        </p:nvCxnSpPr>
        <p:spPr>
          <a:xfrm flipH="1">
            <a:off x="9724572" y="3372446"/>
            <a:ext cx="1439875" cy="2281266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318287A-D567-4C87-B872-40BE54D69823}"/>
              </a:ext>
            </a:extLst>
          </p:cNvPr>
          <p:cNvCxnSpPr>
            <a:cxnSpLocks/>
            <a:stCxn id="24" idx="3"/>
            <a:endCxn id="35" idx="3"/>
          </p:cNvCxnSpPr>
          <p:nvPr/>
        </p:nvCxnSpPr>
        <p:spPr>
          <a:xfrm>
            <a:off x="9593944" y="1482052"/>
            <a:ext cx="130628" cy="417166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BB5759-530F-4D9F-A1AC-3D7717E04EB2}"/>
              </a:ext>
            </a:extLst>
          </p:cNvPr>
          <p:cNvCxnSpPr>
            <a:cxnSpLocks/>
          </p:cNvCxnSpPr>
          <p:nvPr/>
        </p:nvCxnSpPr>
        <p:spPr>
          <a:xfrm flipH="1">
            <a:off x="7289699" y="478075"/>
            <a:ext cx="1287474" cy="0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E46B71-46B5-4C26-A975-60B5B862F2C2}"/>
              </a:ext>
            </a:extLst>
          </p:cNvPr>
          <p:cNvSpPr txBox="1"/>
          <p:nvPr/>
        </p:nvSpPr>
        <p:spPr>
          <a:xfrm>
            <a:off x="8714222" y="277869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왼쪽이 오른쪽을 멤버변수로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</p:spTree>
    <p:extLst>
      <p:ext uri="{BB962C8B-B14F-4D97-AF65-F5344CB8AC3E}">
        <p14:creationId xmlns:p14="http://schemas.microsoft.com/office/powerpoint/2010/main" val="151308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page (</a:t>
            </a:r>
            <a:r>
              <a:rPr lang="en-US" altLang="ko-KR" sz="20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Util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Package)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6FB1BB-7237-47F6-B697-2F4212A46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57075"/>
              </p:ext>
            </p:extLst>
          </p:nvPr>
        </p:nvGraphicFramePr>
        <p:xfrm>
          <a:off x="241323" y="881954"/>
          <a:ext cx="4183330" cy="563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30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implements 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MouseListener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MouseMotionListener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mouseX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mouseB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GamePanel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mouseDragged,Moved,Clicked,Pressed,Released,Entered,Exited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MouseEvent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x,y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#button : int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58F611-6F8C-47DA-9FD0-128386F7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3265"/>
              </p:ext>
            </p:extLst>
          </p:nvPr>
        </p:nvGraphicFramePr>
        <p:xfrm>
          <a:off x="5092823" y="580340"/>
          <a:ext cx="6562147" cy="599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2147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322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Vector2f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585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x,y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float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worldX,worldY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static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513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+Vector2f()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+Vector2f(float </a:t>
                      </a:r>
                      <a:r>
                        <a:rPr lang="en-US" altLang="ko-KR" sz="2400" dirty="0" err="1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x,float</a:t>
                      </a:r>
                      <a:r>
                        <a:rPr lang="en-US" altLang="ko-KR" sz="2400" dirty="0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y)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addX,addY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(float f)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setX,setY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(float f)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setVector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(Vector2f 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vec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setWorldVar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(float 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x,float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y) : static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getWorldVar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Vector2f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400" dirty="0" err="1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toString</a:t>
                      </a:r>
                      <a:r>
                        <a:rPr lang="en-US" altLang="ko-KR" sz="2400" dirty="0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14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page (States Package)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6FB1BB-7237-47F6-B697-2F4212A46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62329"/>
              </p:ext>
            </p:extLst>
          </p:nvPr>
        </p:nvGraphicFramePr>
        <p:xfrm>
          <a:off x="5150848" y="3169596"/>
          <a:ext cx="4183330" cy="2783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30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(abstract)</a:t>
                      </a: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 </a:t>
                      </a:r>
                      <a:r>
                        <a:rPr lang="en-US" altLang="ko-KR" sz="2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gsm</a:t>
                      </a:r>
                      <a:r>
                        <a:rPr lang="en-US" altLang="ko-KR" sz="2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2400" dirty="0" err="1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endParaRPr lang="ko-KR" altLang="en-US" sz="2400" dirty="0">
                        <a:solidFill>
                          <a:schemeClr val="accent4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+update() : abstract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abstract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 : abstract void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0281AB-575A-4DBA-9144-B34A1492A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52391"/>
              </p:ext>
            </p:extLst>
          </p:nvPr>
        </p:nvGraphicFramePr>
        <p:xfrm>
          <a:off x="317591" y="1139658"/>
          <a:ext cx="4183330" cy="570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30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accent4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endParaRPr lang="ko-KR" altLang="en-US" sz="2400" dirty="0">
                        <a:solidFill>
                          <a:schemeClr val="accent4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20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</a:t>
                      </a: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states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 PLAY,MENU,PAUSE,GAMEOVER : static final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20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onTopState</a:t>
                      </a: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+font : static Font</a:t>
                      </a:r>
                      <a:endParaRPr lang="ko-KR" altLang="en-US" sz="20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getState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(int)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Pop,add,addAndpop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addAndpop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int,int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Update()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Input(</a:t>
                      </a:r>
                      <a:r>
                        <a:rPr lang="en-US" altLang="ko-KR" sz="18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Render(Graphics2D) : void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38CED9-F037-412E-B5E1-FF188929936C}"/>
              </a:ext>
            </a:extLst>
          </p:cNvPr>
          <p:cNvSpPr/>
          <p:nvPr/>
        </p:nvSpPr>
        <p:spPr>
          <a:xfrm>
            <a:off x="9798864" y="3113205"/>
            <a:ext cx="1943194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playState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59A2B1-C63B-413D-A425-F627530CE705}"/>
              </a:ext>
            </a:extLst>
          </p:cNvPr>
          <p:cNvSpPr/>
          <p:nvPr/>
        </p:nvSpPr>
        <p:spPr>
          <a:xfrm>
            <a:off x="9798864" y="4081451"/>
            <a:ext cx="1943194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SelectState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30406B-3E6A-40A3-AF9E-E138F5BD1F52}"/>
              </a:ext>
            </a:extLst>
          </p:cNvPr>
          <p:cNvSpPr/>
          <p:nvPr/>
        </p:nvSpPr>
        <p:spPr>
          <a:xfrm>
            <a:off x="9798864" y="5049697"/>
            <a:ext cx="1973945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PauseState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620B05-20DB-4A71-AAE2-3E505C48DD16}"/>
              </a:ext>
            </a:extLst>
          </p:cNvPr>
          <p:cNvSpPr/>
          <p:nvPr/>
        </p:nvSpPr>
        <p:spPr>
          <a:xfrm>
            <a:off x="9798864" y="6017943"/>
            <a:ext cx="1973945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GameOverState</a:t>
            </a:r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A731B2F-65D3-4CCA-8EAB-2FDA8A337D5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9334178" y="3454291"/>
            <a:ext cx="464686" cy="1106821"/>
          </a:xfrm>
          <a:prstGeom prst="bentConnector3">
            <a:avLst>
              <a:gd name="adj1" fmla="val 37506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4CC1754-83D9-4565-B035-7C250766943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9334178" y="4422537"/>
            <a:ext cx="464686" cy="138575"/>
          </a:xfrm>
          <a:prstGeom prst="bentConnector3">
            <a:avLst>
              <a:gd name="adj1" fmla="val 50000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ECEE131-6FC8-49AD-A1EA-D323A01F0007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9334178" y="4561112"/>
            <a:ext cx="464686" cy="829671"/>
          </a:xfrm>
          <a:prstGeom prst="bentConnector3">
            <a:avLst>
              <a:gd name="adj1" fmla="val 50000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AE5B2D8-A4B7-415D-8BED-755077FC7A58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9334178" y="4561112"/>
            <a:ext cx="464686" cy="1797917"/>
          </a:xfrm>
          <a:prstGeom prst="bentConnector3">
            <a:avLst>
              <a:gd name="adj1" fmla="val 50000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129CE61-12E2-405E-985B-FB80D015E7DF}"/>
              </a:ext>
            </a:extLst>
          </p:cNvPr>
          <p:cNvSpPr txBox="1"/>
          <p:nvPr/>
        </p:nvSpPr>
        <p:spPr>
          <a:xfrm>
            <a:off x="9256262" y="43623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293193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page (States Package)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AE5B2D8-A4B7-415D-8BED-755077FC7A58}"/>
              </a:ext>
            </a:extLst>
          </p:cNvPr>
          <p:cNvCxnSpPr>
            <a:cxnSpLocks/>
            <a:stCxn id="19" idx="0"/>
            <a:endCxn id="35" idx="1"/>
          </p:cNvCxnSpPr>
          <p:nvPr/>
        </p:nvCxnSpPr>
        <p:spPr>
          <a:xfrm rot="5400000" flipH="1" flipV="1">
            <a:off x="2978330" y="1363787"/>
            <a:ext cx="1149242" cy="2021861"/>
          </a:xfrm>
          <a:prstGeom prst="bentConnector2">
            <a:avLst/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1611042-E25C-4A6E-967C-8B3EB89F4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75870"/>
              </p:ext>
            </p:extLst>
          </p:nvPr>
        </p:nvGraphicFramePr>
        <p:xfrm>
          <a:off x="520160" y="2949338"/>
          <a:ext cx="4043722" cy="364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722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PlayState</a:t>
                      </a:r>
                      <a:endParaRPr lang="ko-KR" altLang="en-US" sz="16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-font : Font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-player : Player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BackGround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sprite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Magiction,Devil,DeathKnight,Skeleton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Enemy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-ASM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AttactSystemManager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+map : Vector2f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PlayState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+update()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 : void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9B43EA8-C637-47D2-9D41-114CAB57A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02966"/>
              </p:ext>
            </p:extLst>
          </p:nvPr>
        </p:nvGraphicFramePr>
        <p:xfrm>
          <a:off x="5220633" y="2949338"/>
          <a:ext cx="6699837" cy="364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837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9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SelectState</a:t>
                      </a:r>
                      <a:endParaRPr lang="ko-KR" altLang="en-US" sz="16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6364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Player,enemey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-cards : static Queue&lt;Card&gt;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+PLAYER,DEATHKNIGHT,DEVIL,SKELETON,MEGICTION,NORMAL-CARDS : final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+DEVIL,SKELETON,MEGICTION,DEATHKNIGHT : final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BackGround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Sprite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C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-Cards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: Card[]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595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SelectState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GameStateManager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+update()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DrawCards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AD48A8-BABE-4E6D-AC91-EE72A598D458}"/>
              </a:ext>
            </a:extLst>
          </p:cNvPr>
          <p:cNvCxnSpPr>
            <a:cxnSpLocks/>
            <a:stCxn id="29" idx="0"/>
            <a:endCxn id="35" idx="3"/>
          </p:cNvCxnSpPr>
          <p:nvPr/>
        </p:nvCxnSpPr>
        <p:spPr>
          <a:xfrm rot="16200000" flipV="1">
            <a:off x="7283655" y="1662442"/>
            <a:ext cx="1149242" cy="1424550"/>
          </a:xfrm>
          <a:prstGeom prst="bentConnector2">
            <a:avLst/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17D9FD6-E777-4089-966C-F1BAD2254117}"/>
              </a:ext>
            </a:extLst>
          </p:cNvPr>
          <p:cNvSpPr/>
          <p:nvPr/>
        </p:nvSpPr>
        <p:spPr>
          <a:xfrm>
            <a:off x="4563882" y="1446153"/>
            <a:ext cx="2582119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10X10" panose="020D0604000000000000" pitchFamily="50" charset="-127"/>
                <a:ea typeface="10X10" panose="020D0604000000000000" pitchFamily="50" charset="-127"/>
              </a:rPr>
              <a:t>GameState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(abstract)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B351E4C-D028-4B36-8623-6176731EB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379536"/>
              </p:ext>
            </p:extLst>
          </p:nvPr>
        </p:nvGraphicFramePr>
        <p:xfrm>
          <a:off x="8748578" y="333390"/>
          <a:ext cx="3185696" cy="2225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696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64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C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Card</a:t>
                      </a:r>
                      <a:endParaRPr lang="ko-KR" altLang="en-US" sz="1400" dirty="0">
                        <a:solidFill>
                          <a:srgbClr val="FFC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52063" marR="52063" marT="26031" marB="26031"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12190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isUsed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#DM,MP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front,back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-sprite : Sprite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#pos : Vector2f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#size : 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52063" marR="52063" marT="26031" marB="26031"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741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+Card(Sprite,Vector2f,int,int,int)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0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</a:t>
                      </a:r>
                      <a:endParaRPr lang="ko-KR" altLang="en-US" sz="10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52063" marR="52063" marT="26031" marB="26031"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3DBC894-A1F1-4221-814B-A13A4076E760}"/>
              </a:ext>
            </a:extLst>
          </p:cNvPr>
          <p:cNvCxnSpPr>
            <a:cxnSpLocks/>
            <a:stCxn id="38" idx="3"/>
            <a:endCxn id="29" idx="3"/>
          </p:cNvCxnSpPr>
          <p:nvPr/>
        </p:nvCxnSpPr>
        <p:spPr>
          <a:xfrm flipH="1">
            <a:off x="11920470" y="1446153"/>
            <a:ext cx="13804" cy="3325127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triangle" w="lg" len="lg"/>
            <a:tail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9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70035" y="5274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page (</a:t>
            </a:r>
            <a:r>
              <a:rPr lang="en-US" altLang="ko-KR" sz="2000" dirty="0"/>
              <a:t>entity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Package)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133033" y="76063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6FB1BB-7237-47F6-B697-2F4212A46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99388"/>
              </p:ext>
            </p:extLst>
          </p:nvPr>
        </p:nvGraphicFramePr>
        <p:xfrm>
          <a:off x="8828384" y="406691"/>
          <a:ext cx="2701150" cy="253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150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11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Player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44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1469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-move()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checkgo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+update()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+input(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MouseHandler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58F611-6F8C-47DA-9FD0-128386F7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82496"/>
              </p:ext>
            </p:extLst>
          </p:nvPr>
        </p:nvGraphicFramePr>
        <p:xfrm>
          <a:off x="301588" y="406691"/>
          <a:ext cx="6562147" cy="6345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2147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Entity (abstract)</a:t>
                      </a:r>
                      <a:endParaRPr lang="ko-KR" altLang="en-US" sz="20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3351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-LEFT,RIGHT,UP,DOWN : static final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currentAnimation</a:t>
                      </a: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#animation : Animation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#sprite : Sprite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#pos : Vector2f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left,right,attack,up,down</a:t>
                      </a: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dx,dy</a:t>
                      </a: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float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#HP,MP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size,HP,dir</a:t>
                      </a: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6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maxSpeed,acc,deacc</a:t>
                      </a:r>
                      <a:r>
                        <a:rPr lang="en-US" altLang="ko-KR" sz="16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2028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Entitiy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(Sprite, Vector2f,int)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setAnimation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[],int)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Animate()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Update() : void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Render(Graphics2d) : abstract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getisReverse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891D856-4D98-4E5B-A946-FA13C77BE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73180"/>
              </p:ext>
            </p:extLst>
          </p:nvPr>
        </p:nvGraphicFramePr>
        <p:xfrm>
          <a:off x="8828384" y="3916135"/>
          <a:ext cx="2701150" cy="2027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150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11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Enemy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44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1469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+move()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+render(Graphics2D)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checkgo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37DE7B8-7E4B-4EC0-9AC5-986B3FE540A6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rot="10800000" flipV="1">
            <a:off x="6863736" y="1674277"/>
            <a:ext cx="1964649" cy="1905381"/>
          </a:xfrm>
          <a:prstGeom prst="bentConnector3">
            <a:avLst>
              <a:gd name="adj1" fmla="val 50000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4F1BB65-14DC-4CA9-9BD6-13654899A36C}"/>
              </a:ext>
            </a:extLst>
          </p:cNvPr>
          <p:cNvCxnSpPr>
            <a:cxnSpLocks/>
            <a:stCxn id="8" idx="1"/>
            <a:endCxn id="14" idx="3"/>
          </p:cNvCxnSpPr>
          <p:nvPr/>
        </p:nvCxnSpPr>
        <p:spPr>
          <a:xfrm rot="10800000">
            <a:off x="6863736" y="3579659"/>
            <a:ext cx="1964649" cy="1350364"/>
          </a:xfrm>
          <a:prstGeom prst="bentConnector3">
            <a:avLst>
              <a:gd name="adj1" fmla="val 50000"/>
            </a:avLst>
          </a:prstGeom>
          <a:ln w="412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966A7D-F6E1-4073-B408-040FD5DDF2B5}"/>
              </a:ext>
            </a:extLst>
          </p:cNvPr>
          <p:cNvSpPr txBox="1"/>
          <p:nvPr/>
        </p:nvSpPr>
        <p:spPr>
          <a:xfrm>
            <a:off x="7530895" y="37314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63505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 page (Sprite Package)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6FB1BB-7237-47F6-B697-2F4212A46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28558"/>
              </p:ext>
            </p:extLst>
          </p:nvPr>
        </p:nvGraphicFramePr>
        <p:xfrm>
          <a:off x="7489371" y="406693"/>
          <a:ext cx="3643086" cy="2386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086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78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Animation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10017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-frames : </a:t>
                      </a:r>
                      <a:r>
                        <a:rPr lang="en-US" altLang="ko-KR" sz="11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timesPlayed</a:t>
                      </a: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1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frame,frames,delay,numFrames,count</a:t>
                      </a: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#Image : </a:t>
                      </a:r>
                      <a:r>
                        <a:rPr lang="en-US" altLang="ko-KR" sz="11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1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013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Animateion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[]) or 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Update()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hasPlayedOnce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(),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hasPlayed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(int) : 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58F611-6F8C-47DA-9FD0-128386F7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55409"/>
              </p:ext>
            </p:extLst>
          </p:nvPr>
        </p:nvGraphicFramePr>
        <p:xfrm>
          <a:off x="317592" y="1135214"/>
          <a:ext cx="6126752" cy="5540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752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312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Sprite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1488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spriteArray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wSprite,hSprite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currentFont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static Font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width,height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spriteSheet,sprite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3494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Sprite(String) or Sprite(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String,int,int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loadSprite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(String)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loadSpriteArray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getSprite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int,int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getSpriteArray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(int)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+getSpriteArray2(int)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drawImg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(Graphics2D,BufferedImage,Vector2f,int,int)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drawArray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(Graphics2D, 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ArrayList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&gt;, Vector2f,int,int,int,int) or (Graphics2D, String, Vector2f,int) or (Graphics2D, String, Vector2f,int,int) or (Graphics2D, String, Vector2f,int,int,int) or (Graphics2D, String, Vector2f,int,int,int,int)  : void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891D856-4D98-4E5B-A946-FA13C77BE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9402"/>
              </p:ext>
            </p:extLst>
          </p:nvPr>
        </p:nvGraphicFramePr>
        <p:xfrm>
          <a:off x="7787902" y="3133275"/>
          <a:ext cx="3046024" cy="3441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024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11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Font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44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spriteArray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[][]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-TILE-SIZE : final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wLetter,hLetter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width,height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#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fontSheet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ko-KR" altLang="en-US" sz="12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11469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+Font(String)or(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String,int,int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setSize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int,int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loadFont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(String) : 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2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loadFontArray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getLetter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int,int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) : 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BufferedImage</a:t>
                      </a:r>
                      <a:endParaRPr lang="en-US" altLang="ko-KR" sz="12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getFont</a:t>
                      </a:r>
                      <a:r>
                        <a:rPr lang="en-US" altLang="ko-KR" sz="12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(char) : </a:t>
                      </a:r>
                      <a:r>
                        <a:rPr lang="en-US" altLang="ko-KR" sz="12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BufferdImage</a:t>
                      </a:r>
                      <a:endParaRPr lang="en-US" altLang="ko-KR" sz="12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61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UMT : </a:t>
            </a:r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다이어그램 </a:t>
            </a:r>
            <a:endParaRPr lang="en-US" altLang="ko-KR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 page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279847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858F611-6F8C-47DA-9FD0-128386F7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67696"/>
              </p:ext>
            </p:extLst>
          </p:nvPr>
        </p:nvGraphicFramePr>
        <p:xfrm>
          <a:off x="3032624" y="1250823"/>
          <a:ext cx="6126752" cy="4926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752">
                  <a:extLst>
                    <a:ext uri="{9D8B030D-6E8A-4147-A177-3AD203B41FA5}">
                      <a16:colId xmlns:a16="http://schemas.microsoft.com/office/drawing/2014/main" val="1295940731"/>
                    </a:ext>
                  </a:extLst>
                </a:gridCol>
              </a:tblGrid>
              <a:tr h="264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AttackSystemManager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30360"/>
                  </a:ext>
                </a:extLst>
              </a:tr>
              <a:tr h="140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+enemy-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pos,player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-pos : Object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+Player-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HP,MP,Enemy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-HP,MP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-CHAR,EMPTY,UP,DOWN,RIGHT,LEFT : int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dx,dy</a:t>
                      </a:r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in</a:t>
                      </a:r>
                      <a:r>
                        <a:rPr lang="en-US" altLang="ko-KR" sz="1400" u="sng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u="sng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u="sng" dirty="0" err="1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enemyIndex,playerIndex</a:t>
                      </a:r>
                      <a:r>
                        <a:rPr lang="en-US" altLang="ko-KR" sz="1400" u="sng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: Vector2f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36090"/>
                  </a:ext>
                </a:extLst>
              </a:tr>
              <a:tr h="29670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AttackSystemManager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ResetPlayerMap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(),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ResetAnamyMap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() : void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Player,enemy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-swap(Vector2f,Vector2f)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swapArray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(Vector2f,Vector2f,int[][])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MovePlayer,MoveEnemy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(int)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PlayerAttack,EnemyAttack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(Boolean[][],Boolean) : Boolean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ReverseArr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(Boolean[][]) : Boolean[][]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CheckAttack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(Vector2f, int[][].Boolean[][]) :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boolean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90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4572986" y="2905780"/>
            <a:ext cx="360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다이어그램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4572986" y="3563606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4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265466" y="371257"/>
            <a:ext cx="304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다이어그램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AE21BD-8A6A-4548-A64D-FE47AC48CAA1}"/>
              </a:ext>
            </a:extLst>
          </p:cNvPr>
          <p:cNvSpPr/>
          <p:nvPr/>
        </p:nvSpPr>
        <p:spPr>
          <a:xfrm>
            <a:off x="265466" y="1117554"/>
            <a:ext cx="1369750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78FC7C-68A1-4CA1-8A61-4F64D891D010}"/>
              </a:ext>
            </a:extLst>
          </p:cNvPr>
          <p:cNvSpPr/>
          <p:nvPr/>
        </p:nvSpPr>
        <p:spPr>
          <a:xfrm>
            <a:off x="2148576" y="1117553"/>
            <a:ext cx="140291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E752CD6-122A-45B7-BDF7-4A0BBC9B6DC3}"/>
              </a:ext>
            </a:extLst>
          </p:cNvPr>
          <p:cNvSpPr/>
          <p:nvPr/>
        </p:nvSpPr>
        <p:spPr>
          <a:xfrm>
            <a:off x="3984399" y="1117553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titleState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6C2415-53FC-4D00-95D8-99004CFE1E1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6845" y="1928713"/>
            <a:ext cx="3496" cy="503596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30531E-48D6-4ED4-97AD-458BCD13EA35}"/>
              </a:ext>
            </a:extLst>
          </p:cNvPr>
          <p:cNvCxnSpPr>
            <a:cxnSpLocks/>
          </p:cNvCxnSpPr>
          <p:nvPr/>
        </p:nvCxnSpPr>
        <p:spPr>
          <a:xfrm flipH="1">
            <a:off x="2960967" y="1928713"/>
            <a:ext cx="9831" cy="50359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C03A88-19A4-4475-8C50-36B1B94892BB}"/>
              </a:ext>
            </a:extLst>
          </p:cNvPr>
          <p:cNvCxnSpPr>
            <a:cxnSpLocks/>
          </p:cNvCxnSpPr>
          <p:nvPr/>
        </p:nvCxnSpPr>
        <p:spPr>
          <a:xfrm>
            <a:off x="4841033" y="1928713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ED0FAA-BB9B-476E-A2B7-68502B8F5318}"/>
              </a:ext>
            </a:extLst>
          </p:cNvPr>
          <p:cNvCxnSpPr>
            <a:cxnSpLocks/>
          </p:cNvCxnSpPr>
          <p:nvPr/>
        </p:nvCxnSpPr>
        <p:spPr>
          <a:xfrm flipH="1">
            <a:off x="1026248" y="2743200"/>
            <a:ext cx="3809870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155FC1-DC81-4CEB-9A1B-3248DD595B10}"/>
              </a:ext>
            </a:extLst>
          </p:cNvPr>
          <p:cNvSpPr txBox="1"/>
          <p:nvPr/>
        </p:nvSpPr>
        <p:spPr>
          <a:xfrm>
            <a:off x="3546579" y="1806959"/>
            <a:ext cx="203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sz="16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E73F0D-9636-4D5A-B87F-033A07638C25}"/>
              </a:ext>
            </a:extLst>
          </p:cNvPr>
          <p:cNvCxnSpPr>
            <a:cxnSpLocks/>
          </p:cNvCxnSpPr>
          <p:nvPr/>
        </p:nvCxnSpPr>
        <p:spPr>
          <a:xfrm flipV="1">
            <a:off x="955256" y="3324991"/>
            <a:ext cx="3880862" cy="1305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67F4C3-B9A5-4E2F-B66A-05F32F5827E9}"/>
              </a:ext>
            </a:extLst>
          </p:cNvPr>
          <p:cNvSpPr txBox="1"/>
          <p:nvPr/>
        </p:nvSpPr>
        <p:spPr>
          <a:xfrm>
            <a:off x="2252137" y="2910893"/>
            <a:ext cx="170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클릭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D55DBD-A530-4277-8B0E-A7203EFF743E}"/>
              </a:ext>
            </a:extLst>
          </p:cNvPr>
          <p:cNvCxnSpPr>
            <a:cxnSpLocks/>
          </p:cNvCxnSpPr>
          <p:nvPr/>
        </p:nvCxnSpPr>
        <p:spPr>
          <a:xfrm>
            <a:off x="2971018" y="2198109"/>
            <a:ext cx="1904828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9564350-2877-4189-9C66-1B03546D0C22}"/>
              </a:ext>
            </a:extLst>
          </p:cNvPr>
          <p:cNvSpPr txBox="1"/>
          <p:nvPr/>
        </p:nvSpPr>
        <p:spPr>
          <a:xfrm>
            <a:off x="1835806" y="3581277"/>
            <a:ext cx="291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 화면 출력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A1B2AE2-CF55-4C26-9F30-F23BA563A520}"/>
              </a:ext>
            </a:extLst>
          </p:cNvPr>
          <p:cNvCxnSpPr>
            <a:cxnSpLocks/>
          </p:cNvCxnSpPr>
          <p:nvPr/>
        </p:nvCxnSpPr>
        <p:spPr>
          <a:xfrm flipH="1">
            <a:off x="993001" y="4069607"/>
            <a:ext cx="3862726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BAC4E9-7F4A-4DA1-8C27-A333F8859463}"/>
              </a:ext>
            </a:extLst>
          </p:cNvPr>
          <p:cNvSpPr txBox="1"/>
          <p:nvPr/>
        </p:nvSpPr>
        <p:spPr>
          <a:xfrm>
            <a:off x="7202316" y="5902257"/>
            <a:ext cx="22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전투시작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A96EB2-8937-4537-9A56-7B020D533E9D}"/>
              </a:ext>
            </a:extLst>
          </p:cNvPr>
          <p:cNvSpPr txBox="1"/>
          <p:nvPr/>
        </p:nvSpPr>
        <p:spPr>
          <a:xfrm>
            <a:off x="2141561" y="348417"/>
            <a:ext cx="2444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시스템 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D9BAB7-EFC3-44C0-9083-836C65CB2638}"/>
              </a:ext>
            </a:extLst>
          </p:cNvPr>
          <p:cNvCxnSpPr>
            <a:cxnSpLocks/>
          </p:cNvCxnSpPr>
          <p:nvPr/>
        </p:nvCxnSpPr>
        <p:spPr>
          <a:xfrm flipH="1">
            <a:off x="946846" y="5886343"/>
            <a:ext cx="5935397" cy="31828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D079027-3B09-4999-AE25-F2DEA6800AEB}"/>
              </a:ext>
            </a:extLst>
          </p:cNvPr>
          <p:cNvCxnSpPr>
            <a:cxnSpLocks/>
          </p:cNvCxnSpPr>
          <p:nvPr/>
        </p:nvCxnSpPr>
        <p:spPr>
          <a:xfrm>
            <a:off x="946845" y="5009834"/>
            <a:ext cx="5935398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F22D57-8E86-4836-BFF8-65AEED7165F9}"/>
              </a:ext>
            </a:extLst>
          </p:cNvPr>
          <p:cNvSpPr txBox="1"/>
          <p:nvPr/>
        </p:nvSpPr>
        <p:spPr>
          <a:xfrm>
            <a:off x="3595571" y="5494274"/>
            <a:ext cx="170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 </a:t>
            </a:r>
            <a:r>
              <a:rPr lang="en-US" altLang="ko-KR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09E0E0D-F9C9-4FD1-BE5C-7FF82F0C1284}"/>
              </a:ext>
            </a:extLst>
          </p:cNvPr>
          <p:cNvSpPr/>
          <p:nvPr/>
        </p:nvSpPr>
        <p:spPr>
          <a:xfrm>
            <a:off x="6038416" y="1117553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SelectState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3B3FFB9-32C2-42DF-B41C-51111E14B74D}"/>
              </a:ext>
            </a:extLst>
          </p:cNvPr>
          <p:cNvCxnSpPr>
            <a:cxnSpLocks/>
          </p:cNvCxnSpPr>
          <p:nvPr/>
        </p:nvCxnSpPr>
        <p:spPr>
          <a:xfrm>
            <a:off x="6895050" y="1928713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2E28213-AC6F-4D60-B5E0-9A5E6E23C6CE}"/>
              </a:ext>
            </a:extLst>
          </p:cNvPr>
          <p:cNvSpPr/>
          <p:nvPr/>
        </p:nvSpPr>
        <p:spPr>
          <a:xfrm>
            <a:off x="7918320" y="1117553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playState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3FF25A-5C2C-4419-8BF7-41F6B0E6AF2D}"/>
              </a:ext>
            </a:extLst>
          </p:cNvPr>
          <p:cNvCxnSpPr>
            <a:cxnSpLocks/>
          </p:cNvCxnSpPr>
          <p:nvPr/>
        </p:nvCxnSpPr>
        <p:spPr>
          <a:xfrm>
            <a:off x="8774954" y="1928713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A02E6CE-1303-49EA-9F54-C514F07DDF8D}"/>
              </a:ext>
            </a:extLst>
          </p:cNvPr>
          <p:cNvSpPr/>
          <p:nvPr/>
        </p:nvSpPr>
        <p:spPr>
          <a:xfrm>
            <a:off x="6030524" y="70795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GameState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147417-4B32-452C-AE29-9028A4EF94D0}"/>
              </a:ext>
            </a:extLst>
          </p:cNvPr>
          <p:cNvCxnSpPr>
            <a:cxnSpLocks/>
            <a:stCxn id="59" idx="2"/>
            <a:endCxn id="8" idx="0"/>
          </p:cNvCxnSpPr>
          <p:nvPr/>
        </p:nvCxnSpPr>
        <p:spPr>
          <a:xfrm flipH="1">
            <a:off x="4836118" y="881954"/>
            <a:ext cx="2046125" cy="235599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F5E1524-8902-4275-A0F6-DBFC7C4683B3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>
            <a:off x="6882243" y="881954"/>
            <a:ext cx="7892" cy="235599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954A6B1-C047-4ED4-A8C4-85018E28DD14}"/>
              </a:ext>
            </a:extLst>
          </p:cNvPr>
          <p:cNvCxnSpPr>
            <a:cxnSpLocks/>
            <a:stCxn id="59" idx="2"/>
            <a:endCxn id="57" idx="0"/>
          </p:cNvCxnSpPr>
          <p:nvPr/>
        </p:nvCxnSpPr>
        <p:spPr>
          <a:xfrm>
            <a:off x="6882243" y="881954"/>
            <a:ext cx="1887796" cy="235599"/>
          </a:xfrm>
          <a:prstGeom prst="straightConnector1">
            <a:avLst/>
          </a:prstGeom>
          <a:ln w="4127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3DF48D4-F4EE-470F-ABC1-D69AD37A36B2}"/>
              </a:ext>
            </a:extLst>
          </p:cNvPr>
          <p:cNvCxnSpPr>
            <a:cxnSpLocks/>
          </p:cNvCxnSpPr>
          <p:nvPr/>
        </p:nvCxnSpPr>
        <p:spPr>
          <a:xfrm flipV="1">
            <a:off x="6882243" y="6426927"/>
            <a:ext cx="1887796" cy="28996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C3D0B82-7CC9-4D97-B4DF-5D40D0DFCE98}"/>
              </a:ext>
            </a:extLst>
          </p:cNvPr>
          <p:cNvSpPr txBox="1"/>
          <p:nvPr/>
        </p:nvSpPr>
        <p:spPr>
          <a:xfrm>
            <a:off x="2135841" y="2351034"/>
            <a:ext cx="203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타이틀 화면 출력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D80E13F-B6E5-4128-BB6B-C444EBA07B0A}"/>
              </a:ext>
            </a:extLst>
          </p:cNvPr>
          <p:cNvSpPr/>
          <p:nvPr/>
        </p:nvSpPr>
        <p:spPr>
          <a:xfrm>
            <a:off x="950341" y="5408595"/>
            <a:ext cx="7829528" cy="1409330"/>
          </a:xfrm>
          <a:prstGeom prst="rect">
            <a:avLst/>
          </a:prstGeom>
          <a:noFill/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FA1D01-A41F-4D3F-907E-5876D4246042}"/>
              </a:ext>
            </a:extLst>
          </p:cNvPr>
          <p:cNvSpPr txBox="1"/>
          <p:nvPr/>
        </p:nvSpPr>
        <p:spPr>
          <a:xfrm>
            <a:off x="-809674" y="4375802"/>
            <a:ext cx="341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6384E3-8000-4C63-9D8E-1CFCE9689772}"/>
              </a:ext>
            </a:extLst>
          </p:cNvPr>
          <p:cNvSpPr/>
          <p:nvPr/>
        </p:nvSpPr>
        <p:spPr>
          <a:xfrm>
            <a:off x="188610" y="5038229"/>
            <a:ext cx="1021873" cy="707886"/>
          </a:xfrm>
          <a:prstGeom prst="rect">
            <a:avLst/>
          </a:prstGeom>
          <a:solidFill>
            <a:srgbClr val="66BAE4"/>
          </a:solidFill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Loop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DEEA3CF-E234-4BD7-BF2F-953DF2BDE15E}"/>
              </a:ext>
            </a:extLst>
          </p:cNvPr>
          <p:cNvSpPr/>
          <p:nvPr/>
        </p:nvSpPr>
        <p:spPr>
          <a:xfrm>
            <a:off x="10071239" y="1124741"/>
            <a:ext cx="1910860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Ending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State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3E68FA0-A90F-46C2-A7A7-CBAFE6CC8E69}"/>
              </a:ext>
            </a:extLst>
          </p:cNvPr>
          <p:cNvSpPr/>
          <p:nvPr/>
        </p:nvSpPr>
        <p:spPr>
          <a:xfrm>
            <a:off x="5747154" y="970715"/>
            <a:ext cx="4195622" cy="1409330"/>
          </a:xfrm>
          <a:prstGeom prst="rect">
            <a:avLst/>
          </a:prstGeom>
          <a:noFill/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B369-8970-4C8C-A44D-53C164072ED5}"/>
              </a:ext>
            </a:extLst>
          </p:cNvPr>
          <p:cNvSpPr/>
          <p:nvPr/>
        </p:nvSpPr>
        <p:spPr>
          <a:xfrm>
            <a:off x="7844965" y="2341086"/>
            <a:ext cx="1021873" cy="707886"/>
          </a:xfrm>
          <a:prstGeom prst="rect">
            <a:avLst/>
          </a:prstGeom>
          <a:solidFill>
            <a:srgbClr val="66BAE4"/>
          </a:solidFill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Loop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F4C783-0BDB-4D2F-985B-27C87663B4D3}"/>
              </a:ext>
            </a:extLst>
          </p:cNvPr>
          <p:cNvSpPr txBox="1"/>
          <p:nvPr/>
        </p:nvSpPr>
        <p:spPr>
          <a:xfrm>
            <a:off x="8491099" y="2471028"/>
            <a:ext cx="341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적을 처치함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본인이 죽음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5B925A8-A199-4F0E-9791-966058B7C58A}"/>
              </a:ext>
            </a:extLst>
          </p:cNvPr>
          <p:cNvCxnSpPr>
            <a:cxnSpLocks/>
          </p:cNvCxnSpPr>
          <p:nvPr/>
        </p:nvCxnSpPr>
        <p:spPr>
          <a:xfrm>
            <a:off x="10959354" y="1819856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A3B6AC25-10A2-4F39-B495-A0A7B330977E}"/>
              </a:ext>
            </a:extLst>
          </p:cNvPr>
          <p:cNvCxnSpPr>
            <a:cxnSpLocks/>
          </p:cNvCxnSpPr>
          <p:nvPr/>
        </p:nvCxnSpPr>
        <p:spPr>
          <a:xfrm flipH="1">
            <a:off x="955256" y="6631379"/>
            <a:ext cx="7814783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C095165-9500-4824-80E7-1692BC43D181}"/>
              </a:ext>
            </a:extLst>
          </p:cNvPr>
          <p:cNvSpPr txBox="1"/>
          <p:nvPr/>
        </p:nvSpPr>
        <p:spPr>
          <a:xfrm>
            <a:off x="4174976" y="6202477"/>
            <a:ext cx="2198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 출력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0EAFE05-3463-4786-8D2B-BBA94B5BF25A}"/>
              </a:ext>
            </a:extLst>
          </p:cNvPr>
          <p:cNvCxnSpPr>
            <a:cxnSpLocks/>
          </p:cNvCxnSpPr>
          <p:nvPr/>
        </p:nvCxnSpPr>
        <p:spPr>
          <a:xfrm>
            <a:off x="8874777" y="2910893"/>
            <a:ext cx="2135997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149C1DF-3F63-4289-A674-2DEBEC3D7014}"/>
              </a:ext>
            </a:extLst>
          </p:cNvPr>
          <p:cNvSpPr txBox="1"/>
          <p:nvPr/>
        </p:nvSpPr>
        <p:spPr>
          <a:xfrm>
            <a:off x="3799304" y="4749836"/>
            <a:ext cx="2198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 출력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6788A45-7F95-4190-B0C2-3CAACAC96E4A}"/>
              </a:ext>
            </a:extLst>
          </p:cNvPr>
          <p:cNvCxnSpPr>
            <a:cxnSpLocks/>
          </p:cNvCxnSpPr>
          <p:nvPr/>
        </p:nvCxnSpPr>
        <p:spPr>
          <a:xfrm flipH="1">
            <a:off x="898439" y="4446696"/>
            <a:ext cx="10060915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D0CC62B-840C-4088-BF42-EAD0CBBDB95C}"/>
              </a:ext>
            </a:extLst>
          </p:cNvPr>
          <p:cNvSpPr txBox="1"/>
          <p:nvPr/>
        </p:nvSpPr>
        <p:spPr>
          <a:xfrm>
            <a:off x="5356078" y="3965989"/>
            <a:ext cx="291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엔딩 출력</a:t>
            </a:r>
          </a:p>
        </p:txBody>
      </p:sp>
    </p:spTree>
    <p:extLst>
      <p:ext uri="{BB962C8B-B14F-4D97-AF65-F5344CB8AC3E}">
        <p14:creationId xmlns:p14="http://schemas.microsoft.com/office/powerpoint/2010/main" val="170115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9ECB3E-4CFE-43B0-9482-910AC62CFFD1}"/>
              </a:ext>
            </a:extLst>
          </p:cNvPr>
          <p:cNvSpPr txBox="1"/>
          <p:nvPr/>
        </p:nvSpPr>
        <p:spPr>
          <a:xfrm>
            <a:off x="1526959" y="53384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D683B1-E50B-47FA-B4CA-C9280A115DDE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03E2D3-67B7-4BE1-ADD9-50B5E9AF9E6D}"/>
              </a:ext>
            </a:extLst>
          </p:cNvPr>
          <p:cNvSpPr/>
          <p:nvPr/>
        </p:nvSpPr>
        <p:spPr>
          <a:xfrm>
            <a:off x="622840" y="2170952"/>
            <a:ext cx="1585387" cy="3872609"/>
          </a:xfrm>
          <a:prstGeom prst="round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F2215-D70D-44C0-B564-407C27D88E0A}"/>
              </a:ext>
            </a:extLst>
          </p:cNvPr>
          <p:cNvSpPr txBox="1"/>
          <p:nvPr/>
        </p:nvSpPr>
        <p:spPr>
          <a:xfrm>
            <a:off x="1034700" y="2798638"/>
            <a:ext cx="861774" cy="2785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4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0986CF-070D-4D4E-A096-3E1686AE9C50}"/>
              </a:ext>
            </a:extLst>
          </p:cNvPr>
          <p:cNvSpPr/>
          <p:nvPr/>
        </p:nvSpPr>
        <p:spPr>
          <a:xfrm>
            <a:off x="3034743" y="2170952"/>
            <a:ext cx="1585387" cy="3872609"/>
          </a:xfrm>
          <a:prstGeom prst="roundRect">
            <a:avLst/>
          </a:prstGeom>
          <a:solidFill>
            <a:srgbClr val="748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D5E09-2DCB-49A2-9056-F4BCE3853AA0}"/>
              </a:ext>
            </a:extLst>
          </p:cNvPr>
          <p:cNvSpPr txBox="1"/>
          <p:nvPr/>
        </p:nvSpPr>
        <p:spPr>
          <a:xfrm>
            <a:off x="3427326" y="2692430"/>
            <a:ext cx="800219" cy="32868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433A8B3-4250-430F-AF64-96F1596E41CE}"/>
              </a:ext>
            </a:extLst>
          </p:cNvPr>
          <p:cNvSpPr/>
          <p:nvPr/>
        </p:nvSpPr>
        <p:spPr>
          <a:xfrm>
            <a:off x="5446646" y="2170952"/>
            <a:ext cx="1585387" cy="3872609"/>
          </a:xfrm>
          <a:prstGeom prst="roundRect">
            <a:avLst/>
          </a:prstGeom>
          <a:solidFill>
            <a:srgbClr val="4F9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B25C99-5214-45D0-9C64-CDCB4FA62A11}"/>
              </a:ext>
            </a:extLst>
          </p:cNvPr>
          <p:cNvSpPr txBox="1"/>
          <p:nvPr/>
        </p:nvSpPr>
        <p:spPr>
          <a:xfrm>
            <a:off x="5595693" y="2692430"/>
            <a:ext cx="1292662" cy="2713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36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3B39127-C132-4E64-8C32-7D1E37ADD577}"/>
              </a:ext>
            </a:extLst>
          </p:cNvPr>
          <p:cNvSpPr/>
          <p:nvPr/>
        </p:nvSpPr>
        <p:spPr>
          <a:xfrm>
            <a:off x="10270452" y="2170952"/>
            <a:ext cx="1585387" cy="3872609"/>
          </a:xfrm>
          <a:prstGeom prst="roundRect">
            <a:avLst/>
          </a:prstGeom>
          <a:solidFill>
            <a:srgbClr val="66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9F049-BA03-454C-BA18-2607EBECF3E4}"/>
              </a:ext>
            </a:extLst>
          </p:cNvPr>
          <p:cNvSpPr txBox="1"/>
          <p:nvPr/>
        </p:nvSpPr>
        <p:spPr>
          <a:xfrm>
            <a:off x="10632258" y="2656411"/>
            <a:ext cx="861774" cy="27858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D2346-93E3-42E6-90CE-A53953880061}"/>
              </a:ext>
            </a:extLst>
          </p:cNvPr>
          <p:cNvSpPr txBox="1"/>
          <p:nvPr/>
        </p:nvSpPr>
        <p:spPr>
          <a:xfrm>
            <a:off x="3404081" y="4261085"/>
            <a:ext cx="846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&amp; </a:t>
            </a:r>
          </a:p>
          <a:p>
            <a:pPr algn="ctr"/>
            <a:r>
              <a:rPr lang="en-US" altLang="ko-KR" sz="40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EDC12F-EC52-4652-9167-C9DB7F4239EA}"/>
              </a:ext>
            </a:extLst>
          </p:cNvPr>
          <p:cNvSpPr/>
          <p:nvPr/>
        </p:nvSpPr>
        <p:spPr>
          <a:xfrm>
            <a:off x="7858549" y="2170952"/>
            <a:ext cx="1585387" cy="3872609"/>
          </a:xfrm>
          <a:prstGeom prst="roundRect">
            <a:avLst/>
          </a:prstGeom>
          <a:solidFill>
            <a:srgbClr val="507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5940-4559-4AD7-AB0E-CC2B6A14426F}"/>
              </a:ext>
            </a:extLst>
          </p:cNvPr>
          <p:cNvSpPr txBox="1"/>
          <p:nvPr/>
        </p:nvSpPr>
        <p:spPr>
          <a:xfrm>
            <a:off x="7918201" y="2692429"/>
            <a:ext cx="1292662" cy="2713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</a:t>
            </a:r>
            <a:endParaRPr lang="en-US" altLang="ko-KR" sz="36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F1F8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  <a:endParaRPr lang="en-US" altLang="ko-KR" sz="3600" dirty="0">
              <a:solidFill>
                <a:srgbClr val="F1F8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23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317591" y="224128"/>
            <a:ext cx="304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시퀀스 다이어그램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317591" y="881954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E752CD6-122A-45B7-BDF7-4A0BBC9B6DC3}"/>
              </a:ext>
            </a:extLst>
          </p:cNvPr>
          <p:cNvSpPr/>
          <p:nvPr/>
        </p:nvSpPr>
        <p:spPr>
          <a:xfrm>
            <a:off x="4709025" y="1117553"/>
            <a:ext cx="2468991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84708-F495-4578-A4AA-E7BA96D6357B}"/>
              </a:ext>
            </a:extLst>
          </p:cNvPr>
          <p:cNvSpPr/>
          <p:nvPr/>
        </p:nvSpPr>
        <p:spPr>
          <a:xfrm>
            <a:off x="7402893" y="1117553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</a:p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Enemy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C03A88-19A4-4475-8C50-36B1B94892BB}"/>
              </a:ext>
            </a:extLst>
          </p:cNvPr>
          <p:cNvCxnSpPr>
            <a:cxnSpLocks/>
          </p:cNvCxnSpPr>
          <p:nvPr/>
        </p:nvCxnSpPr>
        <p:spPr>
          <a:xfrm>
            <a:off x="5752301" y="1928713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D9F429-1B7A-4750-AB3C-52FECF578169}"/>
              </a:ext>
            </a:extLst>
          </p:cNvPr>
          <p:cNvCxnSpPr>
            <a:cxnSpLocks/>
          </p:cNvCxnSpPr>
          <p:nvPr/>
        </p:nvCxnSpPr>
        <p:spPr>
          <a:xfrm>
            <a:off x="8274275" y="1928713"/>
            <a:ext cx="0" cy="50359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E67228-AFBE-4DB0-845C-CCB05725B5F6}"/>
              </a:ext>
            </a:extLst>
          </p:cNvPr>
          <p:cNvCxnSpPr>
            <a:cxnSpLocks/>
          </p:cNvCxnSpPr>
          <p:nvPr/>
        </p:nvCxnSpPr>
        <p:spPr>
          <a:xfrm>
            <a:off x="1211374" y="2727728"/>
            <a:ext cx="2262282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6D7A054-6502-464A-A682-727F820912C8}"/>
              </a:ext>
            </a:extLst>
          </p:cNvPr>
          <p:cNvCxnSpPr>
            <a:cxnSpLocks/>
          </p:cNvCxnSpPr>
          <p:nvPr/>
        </p:nvCxnSpPr>
        <p:spPr>
          <a:xfrm>
            <a:off x="3461298" y="3429000"/>
            <a:ext cx="2291003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2075868-FFF4-49A0-8084-78BF4D5F7CAF}"/>
              </a:ext>
            </a:extLst>
          </p:cNvPr>
          <p:cNvSpPr txBox="1"/>
          <p:nvPr/>
        </p:nvSpPr>
        <p:spPr>
          <a:xfrm>
            <a:off x="2936846" y="2819998"/>
            <a:ext cx="341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MousePressed</a:t>
            </a:r>
            <a:r>
              <a:rPr lang="en-US" altLang="ko-KR" sz="24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ko-KR" altLang="en-US" sz="24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A96EB2-8937-4537-9A56-7B020D533E9D}"/>
              </a:ext>
            </a:extLst>
          </p:cNvPr>
          <p:cNvSpPr txBox="1"/>
          <p:nvPr/>
        </p:nvSpPr>
        <p:spPr>
          <a:xfrm>
            <a:off x="4325647" y="263634"/>
            <a:ext cx="388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시스템 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5FB85AA-AC62-4A4C-9443-8F7C7FB37235}"/>
              </a:ext>
            </a:extLst>
          </p:cNvPr>
          <p:cNvCxnSpPr>
            <a:cxnSpLocks/>
          </p:cNvCxnSpPr>
          <p:nvPr/>
        </p:nvCxnSpPr>
        <p:spPr>
          <a:xfrm flipH="1">
            <a:off x="1211374" y="5375881"/>
            <a:ext cx="7062901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A805C7-86BF-4EFC-B1CD-546839AC433D}"/>
              </a:ext>
            </a:extLst>
          </p:cNvPr>
          <p:cNvSpPr txBox="1"/>
          <p:nvPr/>
        </p:nvSpPr>
        <p:spPr>
          <a:xfrm>
            <a:off x="6439700" y="4078428"/>
            <a:ext cx="340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Player.move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/ </a:t>
            </a:r>
            <a:r>
              <a:rPr lang="en-US" altLang="ko-KR" sz="20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Enemy.move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/ </a:t>
            </a:r>
            <a:r>
              <a:rPr lang="en-US" altLang="ko-KR" sz="20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setHP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/ </a:t>
            </a:r>
            <a:r>
              <a:rPr lang="en-US" altLang="ko-KR" sz="20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setMP</a:t>
            </a:r>
            <a:r>
              <a:rPr lang="en-US" altLang="ko-KR" sz="20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endParaRPr lang="ko-KR" altLang="en-US" sz="20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9AD23E9-53EC-47FE-8407-A0A78E94190A}"/>
              </a:ext>
            </a:extLst>
          </p:cNvPr>
          <p:cNvSpPr/>
          <p:nvPr/>
        </p:nvSpPr>
        <p:spPr>
          <a:xfrm>
            <a:off x="396136" y="1155406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D64EC87-5BCE-4F48-95FC-E6749956C694}"/>
              </a:ext>
            </a:extLst>
          </p:cNvPr>
          <p:cNvCxnSpPr>
            <a:cxnSpLocks/>
          </p:cNvCxnSpPr>
          <p:nvPr/>
        </p:nvCxnSpPr>
        <p:spPr>
          <a:xfrm flipH="1">
            <a:off x="3461298" y="1928713"/>
            <a:ext cx="9831" cy="50359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CBD0693-855B-4ECE-87DF-FEBE89D6FADD}"/>
              </a:ext>
            </a:extLst>
          </p:cNvPr>
          <p:cNvSpPr/>
          <p:nvPr/>
        </p:nvSpPr>
        <p:spPr>
          <a:xfrm>
            <a:off x="2677308" y="1147597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0342126-D296-47DB-B342-0A2EAEAC1BDC}"/>
              </a:ext>
            </a:extLst>
          </p:cNvPr>
          <p:cNvCxnSpPr>
            <a:cxnSpLocks/>
          </p:cNvCxnSpPr>
          <p:nvPr/>
        </p:nvCxnSpPr>
        <p:spPr>
          <a:xfrm flipH="1">
            <a:off x="1172046" y="1928713"/>
            <a:ext cx="9831" cy="50359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791CD13-36C3-4F94-B7EC-6140D2D2E32D}"/>
              </a:ext>
            </a:extLst>
          </p:cNvPr>
          <p:cNvCxnSpPr>
            <a:cxnSpLocks/>
          </p:cNvCxnSpPr>
          <p:nvPr/>
        </p:nvCxnSpPr>
        <p:spPr>
          <a:xfrm>
            <a:off x="5752301" y="6290649"/>
            <a:ext cx="4565672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08DF6A-912D-4BB1-8FD4-4ACC3284E5D4}"/>
              </a:ext>
            </a:extLst>
          </p:cNvPr>
          <p:cNvSpPr txBox="1"/>
          <p:nvPr/>
        </p:nvSpPr>
        <p:spPr>
          <a:xfrm>
            <a:off x="541707" y="2138350"/>
            <a:ext cx="341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 선택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1FE4CE-105F-42FD-96BD-0D611744F5F2}"/>
              </a:ext>
            </a:extLst>
          </p:cNvPr>
          <p:cNvCxnSpPr>
            <a:cxnSpLocks/>
          </p:cNvCxnSpPr>
          <p:nvPr/>
        </p:nvCxnSpPr>
        <p:spPr>
          <a:xfrm>
            <a:off x="5862871" y="3785960"/>
            <a:ext cx="2291003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3C5D09-56EA-4183-8FE7-27F12C6867B7}"/>
              </a:ext>
            </a:extLst>
          </p:cNvPr>
          <p:cNvSpPr txBox="1"/>
          <p:nvPr/>
        </p:nvSpPr>
        <p:spPr>
          <a:xfrm>
            <a:off x="5338419" y="3176958"/>
            <a:ext cx="341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Cards queue</a:t>
            </a:r>
            <a:endParaRPr lang="ko-KR" altLang="en-US" sz="24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A04191F-BC0B-4EFF-A7F9-31951EB37BB4}"/>
              </a:ext>
            </a:extLst>
          </p:cNvPr>
          <p:cNvSpPr/>
          <p:nvPr/>
        </p:nvSpPr>
        <p:spPr>
          <a:xfrm>
            <a:off x="9562308" y="1117553"/>
            <a:ext cx="1703438" cy="811159"/>
          </a:xfrm>
          <a:prstGeom prst="roundRect">
            <a:avLst/>
          </a:prstGeom>
          <a:solidFill>
            <a:srgbClr val="6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FC44636-CA85-4BB5-9FDB-54655249602A}"/>
              </a:ext>
            </a:extLst>
          </p:cNvPr>
          <p:cNvCxnSpPr>
            <a:cxnSpLocks/>
          </p:cNvCxnSpPr>
          <p:nvPr/>
        </p:nvCxnSpPr>
        <p:spPr>
          <a:xfrm>
            <a:off x="10314718" y="1928713"/>
            <a:ext cx="0" cy="49292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5A13A9-1CB9-41D2-8C70-2E50C1F2A0DB}"/>
              </a:ext>
            </a:extLst>
          </p:cNvPr>
          <p:cNvSpPr txBox="1"/>
          <p:nvPr/>
        </p:nvSpPr>
        <p:spPr>
          <a:xfrm>
            <a:off x="3144639" y="4766878"/>
            <a:ext cx="341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Update()</a:t>
            </a:r>
            <a:endParaRPr lang="ko-KR" altLang="en-US" sz="24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61D70E-C83E-47A8-83AC-BC6E48CEFF23}"/>
              </a:ext>
            </a:extLst>
          </p:cNvPr>
          <p:cNvSpPr/>
          <p:nvPr/>
        </p:nvSpPr>
        <p:spPr>
          <a:xfrm>
            <a:off x="757802" y="2177139"/>
            <a:ext cx="9075343" cy="3563295"/>
          </a:xfrm>
          <a:prstGeom prst="rect">
            <a:avLst/>
          </a:prstGeom>
          <a:noFill/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B619D2E-B28F-43EA-BAF1-A9AC62408DB1}"/>
              </a:ext>
            </a:extLst>
          </p:cNvPr>
          <p:cNvSpPr/>
          <p:nvPr/>
        </p:nvSpPr>
        <p:spPr>
          <a:xfrm>
            <a:off x="271190" y="4219569"/>
            <a:ext cx="1021873" cy="707886"/>
          </a:xfrm>
          <a:prstGeom prst="rect">
            <a:avLst/>
          </a:prstGeom>
          <a:solidFill>
            <a:srgbClr val="66BAE4"/>
          </a:solidFill>
          <a:ln w="57150">
            <a:solidFill>
              <a:srgbClr val="66BA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Loop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12E7EE-3592-42E4-BE4F-C4C949A5AA6A}"/>
              </a:ext>
            </a:extLst>
          </p:cNvPr>
          <p:cNvSpPr txBox="1"/>
          <p:nvPr/>
        </p:nvSpPr>
        <p:spPr>
          <a:xfrm>
            <a:off x="3501748" y="3677453"/>
            <a:ext cx="341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적을 처치함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본인이 죽음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1B44A8-9025-4843-AB93-E91E46E2BB1D}"/>
              </a:ext>
            </a:extLst>
          </p:cNvPr>
          <p:cNvSpPr txBox="1"/>
          <p:nvPr/>
        </p:nvSpPr>
        <p:spPr>
          <a:xfrm>
            <a:off x="-883351" y="3561742"/>
            <a:ext cx="341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break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BE4F8-5B1B-4937-B0F0-21FF9996413B}"/>
              </a:ext>
            </a:extLst>
          </p:cNvPr>
          <p:cNvCxnSpPr>
            <a:cxnSpLocks/>
          </p:cNvCxnSpPr>
          <p:nvPr/>
        </p:nvCxnSpPr>
        <p:spPr>
          <a:xfrm flipH="1">
            <a:off x="1181878" y="6646249"/>
            <a:ext cx="9132840" cy="0"/>
          </a:xfrm>
          <a:prstGeom prst="straightConnector1">
            <a:avLst/>
          </a:prstGeom>
          <a:ln w="38100">
            <a:solidFill>
              <a:srgbClr val="65A0D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80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1701C7-8FC5-4665-97A3-7024BB482AFA}"/>
              </a:ext>
            </a:extLst>
          </p:cNvPr>
          <p:cNvSpPr txBox="1"/>
          <p:nvPr/>
        </p:nvSpPr>
        <p:spPr>
          <a:xfrm>
            <a:off x="1719556" y="1386496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역할 담당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8C16C-53F8-4F01-BF1D-563A8129E1AC}"/>
              </a:ext>
            </a:extLst>
          </p:cNvPr>
          <p:cNvSpPr txBox="1"/>
          <p:nvPr/>
        </p:nvSpPr>
        <p:spPr>
          <a:xfrm>
            <a:off x="1719556" y="4090610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9E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문소희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62403-F9CC-4395-877C-C18E122E3E9D}"/>
              </a:ext>
            </a:extLst>
          </p:cNvPr>
          <p:cNvSpPr txBox="1"/>
          <p:nvPr/>
        </p:nvSpPr>
        <p:spPr>
          <a:xfrm>
            <a:off x="1719556" y="3252880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9E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최용성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C466D-DB6B-4C18-8746-47457DD76DB9}"/>
              </a:ext>
            </a:extLst>
          </p:cNvPr>
          <p:cNvSpPr txBox="1"/>
          <p:nvPr/>
        </p:nvSpPr>
        <p:spPr>
          <a:xfrm>
            <a:off x="1719556" y="2482854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4F9E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이주혁</a:t>
            </a:r>
            <a:endParaRPr lang="ko-KR" altLang="en-US" sz="2800" dirty="0">
              <a:solidFill>
                <a:srgbClr val="4F9ED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91787-80A9-4332-B9E7-E41A525515FC}"/>
              </a:ext>
            </a:extLst>
          </p:cNvPr>
          <p:cNvSpPr txBox="1"/>
          <p:nvPr/>
        </p:nvSpPr>
        <p:spPr>
          <a:xfrm>
            <a:off x="3243556" y="2548942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프로그래밍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BAC25-395E-4835-B51C-E50D0ABFECF9}"/>
              </a:ext>
            </a:extLst>
          </p:cNvPr>
          <p:cNvSpPr txBox="1"/>
          <p:nvPr/>
        </p:nvSpPr>
        <p:spPr>
          <a:xfrm>
            <a:off x="3243556" y="3282876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프로그래밍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25766-71B4-48F6-A110-D617E4A8C542}"/>
              </a:ext>
            </a:extLst>
          </p:cNvPr>
          <p:cNvSpPr txBox="1"/>
          <p:nvPr/>
        </p:nvSpPr>
        <p:spPr>
          <a:xfrm>
            <a:off x="3243556" y="4081274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그래픽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ppt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 descr="프로그래머 png에 대한 이미지 검색결과">
            <a:extLst>
              <a:ext uri="{FF2B5EF4-FFF2-40B4-BE49-F238E27FC236}">
                <a16:creationId xmlns:a16="http://schemas.microsoft.com/office/drawing/2014/main" id="{F15C398B-A0B5-4D49-BB3A-00994CFA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32" y="1755828"/>
            <a:ext cx="1633296" cy="178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>
            <a:extLst>
              <a:ext uri="{FF2B5EF4-FFF2-40B4-BE49-F238E27FC236}">
                <a16:creationId xmlns:a16="http://schemas.microsoft.com/office/drawing/2014/main" id="{51774D9F-C3DA-4CB2-91BB-FD9C7A4F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49" y="3256281"/>
            <a:ext cx="1483360" cy="148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t pictogram png에 대한 이미지 검색결과">
            <a:extLst>
              <a:ext uri="{FF2B5EF4-FFF2-40B4-BE49-F238E27FC236}">
                <a16:creationId xmlns:a16="http://schemas.microsoft.com/office/drawing/2014/main" id="{C9A2B946-D76D-47D2-9E9F-3B280363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63" y="4888453"/>
            <a:ext cx="1715547" cy="17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80F93A-37EF-48A8-B3A9-23B3673D0733}"/>
              </a:ext>
            </a:extLst>
          </p:cNvPr>
          <p:cNvSpPr txBox="1"/>
          <p:nvPr/>
        </p:nvSpPr>
        <p:spPr>
          <a:xfrm>
            <a:off x="1526959" y="53384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6029A9-5C71-4696-B94E-B8FBF171ABBF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22EEE390-7C55-4BD1-BDCE-4E45BD9D5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8071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709136-CE1D-480D-8F7E-0479F0750701}"/>
              </a:ext>
            </a:extLst>
          </p:cNvPr>
          <p:cNvSpPr txBox="1"/>
          <p:nvPr/>
        </p:nvSpPr>
        <p:spPr>
          <a:xfrm>
            <a:off x="530431" y="257653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평가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6B726-DA6E-4A66-98B0-2FF50F83227E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27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E06C77-A1F2-4504-AFF9-45276F3D40EF}"/>
              </a:ext>
            </a:extLst>
          </p:cNvPr>
          <p:cNvCxnSpPr>
            <a:cxnSpLocks/>
          </p:cNvCxnSpPr>
          <p:nvPr/>
        </p:nvCxnSpPr>
        <p:spPr>
          <a:xfrm>
            <a:off x="2498494" y="2389659"/>
            <a:ext cx="92831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F231BC-B87E-4CAC-97AD-1BB2C88C8539}"/>
              </a:ext>
            </a:extLst>
          </p:cNvPr>
          <p:cNvSpPr txBox="1"/>
          <p:nvPr/>
        </p:nvSpPr>
        <p:spPr>
          <a:xfrm>
            <a:off x="2335769" y="1905143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68B96-6CA3-49BE-BAEB-5A6420B8A2E1}"/>
              </a:ext>
            </a:extLst>
          </p:cNvPr>
          <p:cNvSpPr txBox="1"/>
          <p:nvPr/>
        </p:nvSpPr>
        <p:spPr>
          <a:xfrm>
            <a:off x="7050314" y="1866439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234BD-F077-420D-AA11-4C7569B4C695}"/>
              </a:ext>
            </a:extLst>
          </p:cNvPr>
          <p:cNvSpPr txBox="1"/>
          <p:nvPr/>
        </p:nvSpPr>
        <p:spPr>
          <a:xfrm>
            <a:off x="10912852" y="1845295"/>
            <a:ext cx="85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24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2400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65BF60-3BD0-4D6A-AC18-D586FCC2AE50}"/>
              </a:ext>
            </a:extLst>
          </p:cNvPr>
          <p:cNvGrpSpPr/>
          <p:nvPr/>
        </p:nvGrpSpPr>
        <p:grpSpPr>
          <a:xfrm>
            <a:off x="622529" y="2609926"/>
            <a:ext cx="10887300" cy="685945"/>
            <a:chOff x="622529" y="2609926"/>
            <a:chExt cx="10887300" cy="6859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B4E7E5-EDBE-4E30-A4A5-05CA080C5998}"/>
                </a:ext>
              </a:extLst>
            </p:cNvPr>
            <p:cNvSpPr txBox="1"/>
            <p:nvPr/>
          </p:nvSpPr>
          <p:spPr>
            <a:xfrm>
              <a:off x="622529" y="2772651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이주혁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FE583BA-F91E-4E24-9A91-2610915F0A0C}"/>
                </a:ext>
              </a:extLst>
            </p:cNvPr>
            <p:cNvCxnSpPr/>
            <p:nvPr/>
          </p:nvCxnSpPr>
          <p:spPr>
            <a:xfrm>
              <a:off x="2511282" y="3152896"/>
              <a:ext cx="2813539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2DA6ED5-A006-4C80-9633-5B6BF45F6CB0}"/>
                </a:ext>
              </a:extLst>
            </p:cNvPr>
            <p:cNvCxnSpPr>
              <a:cxnSpLocks/>
            </p:cNvCxnSpPr>
            <p:nvPr/>
          </p:nvCxnSpPr>
          <p:spPr>
            <a:xfrm>
              <a:off x="5462953" y="3152896"/>
              <a:ext cx="6046876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BE56C-9CFF-41DB-9518-F917B55C2386}"/>
                </a:ext>
              </a:extLst>
            </p:cNvPr>
            <p:cNvSpPr txBox="1"/>
            <p:nvPr/>
          </p:nvSpPr>
          <p:spPr>
            <a:xfrm>
              <a:off x="2619464" y="2609926"/>
              <a:ext cx="2705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sprite animation 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8644AB-DA81-4AFB-98A5-B5900D763A14}"/>
                </a:ext>
              </a:extLst>
            </p:cNvPr>
            <p:cNvSpPr txBox="1"/>
            <p:nvPr/>
          </p:nvSpPr>
          <p:spPr>
            <a:xfrm>
              <a:off x="7470632" y="2649477"/>
              <a:ext cx="2063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전투 시스템 구현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E4E434-E7A8-425B-B573-385C218BC80E}"/>
              </a:ext>
            </a:extLst>
          </p:cNvPr>
          <p:cNvGrpSpPr/>
          <p:nvPr/>
        </p:nvGrpSpPr>
        <p:grpSpPr>
          <a:xfrm>
            <a:off x="622529" y="5278383"/>
            <a:ext cx="11041933" cy="905529"/>
            <a:chOff x="622529" y="5278383"/>
            <a:chExt cx="11041933" cy="9055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1DD85B-3ACA-4E3D-BDB6-D5214141F79F}"/>
                </a:ext>
              </a:extLst>
            </p:cNvPr>
            <p:cNvSpPr txBox="1"/>
            <p:nvPr/>
          </p:nvSpPr>
          <p:spPr>
            <a:xfrm>
              <a:off x="622529" y="5660692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문소희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763F761-7A67-4208-B2BD-FCFFE7F842B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5994657"/>
              <a:ext cx="4736123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11D914-F92D-4DC9-8FAC-0A46A419CC09}"/>
                </a:ext>
              </a:extLst>
            </p:cNvPr>
            <p:cNvSpPr txBox="1"/>
            <p:nvPr/>
          </p:nvSpPr>
          <p:spPr>
            <a:xfrm>
              <a:off x="2564940" y="5278383"/>
              <a:ext cx="36952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캐릭터 기본자세 도트 완성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</a:t>
              </a: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초안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64DBF7D-2644-4710-B60C-E2782BFF4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50369" y="5986269"/>
              <a:ext cx="2227385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6DA2C2E-0351-4362-B614-7BE42F5DDD7A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38" y="5994657"/>
              <a:ext cx="1992924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5A879D-2E5B-4744-95BC-C6FF110F58A6}"/>
                </a:ext>
              </a:extLst>
            </p:cNvPr>
            <p:cNvSpPr txBox="1"/>
            <p:nvPr/>
          </p:nvSpPr>
          <p:spPr>
            <a:xfrm>
              <a:off x="7043120" y="5284233"/>
              <a:ext cx="24432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도트 애니메이션 완성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디테일 추가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완성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650F8A-BDCA-4835-94F5-1B5074CD1D64}"/>
                </a:ext>
              </a:extLst>
            </p:cNvPr>
            <p:cNvSpPr txBox="1"/>
            <p:nvPr/>
          </p:nvSpPr>
          <p:spPr>
            <a:xfrm>
              <a:off x="9790684" y="5309160"/>
              <a:ext cx="12666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스토리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애니메이션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FF1E4BA-FB6E-4338-997E-2DC88B24C240}"/>
              </a:ext>
            </a:extLst>
          </p:cNvPr>
          <p:cNvSpPr txBox="1"/>
          <p:nvPr/>
        </p:nvSpPr>
        <p:spPr>
          <a:xfrm>
            <a:off x="10524153" y="14183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오름 스타트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47688-7DB6-4086-A75D-1D2850C8715A}"/>
              </a:ext>
            </a:extLst>
          </p:cNvPr>
          <p:cNvSpPr txBox="1"/>
          <p:nvPr/>
        </p:nvSpPr>
        <p:spPr>
          <a:xfrm>
            <a:off x="530431" y="257653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4B0F7C-0AFB-44E5-9CC1-997ACDCA9545}"/>
              </a:ext>
            </a:extLst>
          </p:cNvPr>
          <p:cNvGrpSpPr/>
          <p:nvPr/>
        </p:nvGrpSpPr>
        <p:grpSpPr>
          <a:xfrm>
            <a:off x="622529" y="3712583"/>
            <a:ext cx="11041933" cy="1039076"/>
            <a:chOff x="622529" y="3712583"/>
            <a:chExt cx="11041933" cy="10390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8B95DF-592E-46DF-90AB-0627F02A5D9A}"/>
                </a:ext>
              </a:extLst>
            </p:cNvPr>
            <p:cNvSpPr txBox="1"/>
            <p:nvPr/>
          </p:nvSpPr>
          <p:spPr>
            <a:xfrm>
              <a:off x="622529" y="4228439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최용성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C0FD0E4-9FD1-4B6D-B1BC-DBB8D7459B6C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4494570"/>
              <a:ext cx="2827806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3ADFF7-E446-404E-BE77-983C718A8962}"/>
                </a:ext>
              </a:extLst>
            </p:cNvPr>
            <p:cNvSpPr txBox="1"/>
            <p:nvPr/>
          </p:nvSpPr>
          <p:spPr>
            <a:xfrm>
              <a:off x="2879225" y="3712583"/>
              <a:ext cx="20633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캐릭터 스킬 설정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밸런스 조절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6053E34-5B0E-4792-B16D-D4D8B96C73B9}"/>
                </a:ext>
              </a:extLst>
            </p:cNvPr>
            <p:cNvCxnSpPr>
              <a:cxnSpLocks/>
            </p:cNvCxnSpPr>
            <p:nvPr/>
          </p:nvCxnSpPr>
          <p:spPr>
            <a:xfrm>
              <a:off x="5462953" y="4494570"/>
              <a:ext cx="2827806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A87409-04A6-40E4-87C2-559B801E87B3}"/>
                </a:ext>
              </a:extLst>
            </p:cNvPr>
            <p:cNvSpPr txBox="1"/>
            <p:nvPr/>
          </p:nvSpPr>
          <p:spPr>
            <a:xfrm>
              <a:off x="5999716" y="4010716"/>
              <a:ext cx="1494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레벨 디자인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D6A5EBF-8F43-4E2C-938C-735E5404504E}"/>
                </a:ext>
              </a:extLst>
            </p:cNvPr>
            <p:cNvCxnSpPr>
              <a:cxnSpLocks/>
            </p:cNvCxnSpPr>
            <p:nvPr/>
          </p:nvCxnSpPr>
          <p:spPr>
            <a:xfrm>
              <a:off x="5462953" y="4747006"/>
              <a:ext cx="6201509" cy="0"/>
            </a:xfrm>
            <a:prstGeom prst="straightConnector1">
              <a:avLst/>
            </a:prstGeom>
            <a:ln w="57150">
              <a:solidFill>
                <a:srgbClr val="66BA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710352-CA8B-4AB8-A793-6BCFE208A956}"/>
                </a:ext>
              </a:extLst>
            </p:cNvPr>
            <p:cNvSpPr txBox="1"/>
            <p:nvPr/>
          </p:nvSpPr>
          <p:spPr>
            <a:xfrm>
              <a:off x="8847161" y="4228260"/>
              <a:ext cx="22349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프로그래밍 </a:t>
              </a:r>
              <a:r>
                <a:rPr lang="ko-KR" altLang="en-US" sz="20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서포팅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1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2BD1657-B379-4A3E-9CBD-ADBE0CDE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1" y="1602603"/>
            <a:ext cx="7629525" cy="73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21B13-B393-49F7-A415-330C7A54F748}"/>
              </a:ext>
            </a:extLst>
          </p:cNvPr>
          <p:cNvSpPr txBox="1"/>
          <p:nvPr/>
        </p:nvSpPr>
        <p:spPr>
          <a:xfrm>
            <a:off x="530431" y="2431105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어떠한 프로젝트를 만들 때 대부분은 이미 만들어진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검색하면 다양한 </a:t>
            </a:r>
            <a:r>
              <a:rPr lang="en-US" altLang="ko-KR" dirty="0"/>
              <a:t>Tutorial</a:t>
            </a:r>
            <a:r>
              <a:rPr lang="ko-KR" altLang="en-US" dirty="0"/>
              <a:t>이 나온다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068FCE-AA57-4055-A11B-B325B0EB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31" y="3172513"/>
            <a:ext cx="4444580" cy="3138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AB1323-67FC-4001-B193-BC2AD711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078" y="3172513"/>
            <a:ext cx="6334125" cy="3095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432A43-A2A0-4C6E-8716-3C2730886A5C}"/>
              </a:ext>
            </a:extLst>
          </p:cNvPr>
          <p:cNvSpPr txBox="1"/>
          <p:nvPr/>
        </p:nvSpPr>
        <p:spPr>
          <a:xfrm>
            <a:off x="530431" y="6406383"/>
            <a:ext cx="788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이러한 강좌들을 한번씩 해 보면 공통적인 로직이 보인다</a:t>
            </a:r>
            <a:r>
              <a:rPr lang="en-US" altLang="ko-KR" dirty="0"/>
              <a:t>. (</a:t>
            </a:r>
            <a:r>
              <a:rPr lang="ko-KR" altLang="en-US" dirty="0"/>
              <a:t>대충 감이 온다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73F2E-515D-4F42-8E0C-B77B9B0A43E9}"/>
              </a:ext>
            </a:extLst>
          </p:cNvPr>
          <p:cNvSpPr txBox="1"/>
          <p:nvPr/>
        </p:nvSpPr>
        <p:spPr>
          <a:xfrm>
            <a:off x="530431" y="257653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  <a:r>
              <a:rPr lang="en-US" altLang="ko-KR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라고 읽고 팁</a:t>
            </a:r>
            <a:r>
              <a:rPr lang="en-US" altLang="ko-KR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8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A547688-7DB6-4086-A75D-1D2850C8715A}"/>
              </a:ext>
            </a:extLst>
          </p:cNvPr>
          <p:cNvSpPr txBox="1"/>
          <p:nvPr/>
        </p:nvSpPr>
        <p:spPr>
          <a:xfrm>
            <a:off x="530431" y="257653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  <a:r>
              <a:rPr lang="en-US" altLang="ko-KR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라고 읽고 팁</a:t>
            </a:r>
            <a:r>
              <a:rPr lang="en-US" altLang="ko-KR" sz="11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421B13-B393-49F7-A415-330C7A54F748}"/>
              </a:ext>
            </a:extLst>
          </p:cNvPr>
          <p:cNvSpPr txBox="1"/>
          <p:nvPr/>
        </p:nvSpPr>
        <p:spPr>
          <a:xfrm>
            <a:off x="530431" y="1248258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어떠한 것을 구현하고 싶을 때</a:t>
            </a:r>
            <a:r>
              <a:rPr lang="en-US" altLang="ko-KR" dirty="0"/>
              <a:t>, </a:t>
            </a:r>
            <a:r>
              <a:rPr lang="ko-KR" altLang="en-US" dirty="0"/>
              <a:t>검색하는 방법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16A82-76AF-4A68-A008-49459DECB52E}"/>
              </a:ext>
            </a:extLst>
          </p:cNvPr>
          <p:cNvSpPr txBox="1"/>
          <p:nvPr/>
        </p:nvSpPr>
        <p:spPr>
          <a:xfrm>
            <a:off x="530431" y="1861878"/>
            <a:ext cx="493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잘못된 예 </a:t>
            </a:r>
            <a:r>
              <a:rPr lang="en-US" altLang="ko-KR" dirty="0"/>
              <a:t>: 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Card</a:t>
            </a:r>
            <a:r>
              <a:rPr lang="ko-KR" altLang="en-US" dirty="0"/>
              <a:t> </a:t>
            </a:r>
            <a:r>
              <a:rPr lang="en-US" altLang="ko-KR" dirty="0"/>
              <a:t>Select in JAVA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BC599-2561-4581-91DE-52DA565C813E}"/>
              </a:ext>
            </a:extLst>
          </p:cNvPr>
          <p:cNvSpPr txBox="1"/>
          <p:nvPr/>
        </p:nvSpPr>
        <p:spPr>
          <a:xfrm>
            <a:off x="530431" y="2475498"/>
            <a:ext cx="881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올바른 예 </a:t>
            </a:r>
            <a:r>
              <a:rPr lang="en-US" altLang="ko-KR" dirty="0"/>
              <a:t>: How to make Sprite Image in JAVA + How to use Mouse in JAVA GUI </a:t>
            </a:r>
          </a:p>
          <a:p>
            <a:r>
              <a:rPr lang="en-US" altLang="ko-KR" dirty="0"/>
              <a:t>+ How to check the mouse coordinates on a button.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3BD66-7907-4277-8F91-E4C586F0BBF2}"/>
              </a:ext>
            </a:extLst>
          </p:cNvPr>
          <p:cNvSpPr txBox="1"/>
          <p:nvPr/>
        </p:nvSpPr>
        <p:spPr>
          <a:xfrm>
            <a:off x="530431" y="3216276"/>
            <a:ext cx="1068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잘못된 예를 검색해서 나온다고 그냥 긁어서 오기 보다</a:t>
            </a:r>
            <a:r>
              <a:rPr lang="en-US" altLang="ko-KR" dirty="0"/>
              <a:t>, ‘</a:t>
            </a:r>
            <a:r>
              <a:rPr lang="ko-KR" altLang="en-US" dirty="0"/>
              <a:t>기술</a:t>
            </a:r>
            <a:r>
              <a:rPr lang="en-US" altLang="ko-KR" dirty="0"/>
              <a:t>’</a:t>
            </a:r>
            <a:r>
              <a:rPr lang="ko-KR" altLang="en-US" dirty="0"/>
              <a:t>을 공부하여 응용하는 습관을 들여야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않으면 실력도 늘지 않을 뿐더러</a:t>
            </a:r>
            <a:r>
              <a:rPr lang="en-US" altLang="ko-KR" dirty="0"/>
              <a:t>, </a:t>
            </a:r>
            <a:r>
              <a:rPr lang="ko-KR" altLang="en-US" i="1" u="sng" dirty="0"/>
              <a:t>뻔한 게임</a:t>
            </a:r>
            <a:r>
              <a:rPr lang="ko-KR" altLang="en-US" dirty="0"/>
              <a:t>이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7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A547688-7DB6-4086-A75D-1D2850C8715A}"/>
              </a:ext>
            </a:extLst>
          </p:cNvPr>
          <p:cNvSpPr txBox="1"/>
          <p:nvPr/>
        </p:nvSpPr>
        <p:spPr>
          <a:xfrm>
            <a:off x="530431" y="257653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참고한 사이트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616A82-76AF-4A68-A008-49459DECB52E}"/>
              </a:ext>
            </a:extLst>
          </p:cNvPr>
          <p:cNvSpPr txBox="1"/>
          <p:nvPr/>
        </p:nvSpPr>
        <p:spPr>
          <a:xfrm>
            <a:off x="530431" y="1826494"/>
            <a:ext cx="701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‘GUI</a:t>
            </a:r>
            <a:r>
              <a:rPr lang="ko-KR" altLang="en-US" dirty="0"/>
              <a:t>에서 정적인 이미지가 아닌</a:t>
            </a:r>
            <a:r>
              <a:rPr lang="en-US" altLang="ko-KR" dirty="0"/>
              <a:t>, </a:t>
            </a:r>
            <a:r>
              <a:rPr lang="ko-KR" altLang="en-US" dirty="0"/>
              <a:t>움직이는 이미지를 띄우고 싶어‘</a:t>
            </a:r>
            <a:endParaRPr lang="en-US" altLang="ko-KR" dirty="0"/>
          </a:p>
          <a:p>
            <a:r>
              <a:rPr lang="en-US" altLang="ko-KR" dirty="0"/>
              <a:t>-&gt;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55895-E1A0-4D57-88BE-49835E1B35DE}"/>
              </a:ext>
            </a:extLst>
          </p:cNvPr>
          <p:cNvSpPr txBox="1"/>
          <p:nvPr/>
        </p:nvSpPr>
        <p:spPr>
          <a:xfrm>
            <a:off x="530431" y="122820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필자가 어떻게 생각하고 검색했는지 중심으로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63B4BD-3847-4EAE-8206-EA61CBAD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9" y="2254670"/>
            <a:ext cx="3396110" cy="40412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F23622-A9CE-45A8-A082-7551E73BE9A4}"/>
              </a:ext>
            </a:extLst>
          </p:cNvPr>
          <p:cNvSpPr/>
          <p:nvPr/>
        </p:nvSpPr>
        <p:spPr>
          <a:xfrm>
            <a:off x="1140903" y="5612235"/>
            <a:ext cx="317942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046DCB-CF5C-496D-ADFB-BD4BB0A625BA}"/>
              </a:ext>
            </a:extLst>
          </p:cNvPr>
          <p:cNvSpPr/>
          <p:nvPr/>
        </p:nvSpPr>
        <p:spPr>
          <a:xfrm>
            <a:off x="5271082" y="22691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https://gamedev.stackexchange.com/questions/53705/how-can-i-make-a-sprite-sheet-based-animation-system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167346-F442-4E19-B6E2-6677DD14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082" y="3066931"/>
            <a:ext cx="3670472" cy="3613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3A3244-C230-435D-A6BC-E90E8CD9697B}"/>
              </a:ext>
            </a:extLst>
          </p:cNvPr>
          <p:cNvSpPr txBox="1"/>
          <p:nvPr/>
        </p:nvSpPr>
        <p:spPr>
          <a:xfrm>
            <a:off x="8229601" y="5387983"/>
            <a:ext cx="36704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대충 모르겠지만</a:t>
            </a:r>
            <a:endParaRPr lang="en-US" altLang="ko-KR" sz="1050" dirty="0"/>
          </a:p>
          <a:p>
            <a:r>
              <a:rPr lang="en-US" altLang="ko-KR" sz="1050" dirty="0" err="1"/>
              <a:t>BufferedImage</a:t>
            </a:r>
            <a:r>
              <a:rPr lang="ko-KR" altLang="en-US" sz="1050" dirty="0"/>
              <a:t>에서 파일을 받고</a:t>
            </a:r>
            <a:endParaRPr lang="en-US" altLang="ko-KR" sz="1050" dirty="0"/>
          </a:p>
          <a:p>
            <a:r>
              <a:rPr lang="en-US" altLang="ko-KR" sz="1050" dirty="0" err="1"/>
              <a:t>getSubimage</a:t>
            </a:r>
            <a:r>
              <a:rPr lang="ko-KR" altLang="en-US" sz="1050" dirty="0"/>
              <a:t>로 파일을 </a:t>
            </a:r>
            <a:r>
              <a:rPr lang="ko-KR" altLang="en-US" sz="1050" dirty="0" err="1"/>
              <a:t>자르구나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0484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A547688-7DB6-4086-A75D-1D2850C8715A}"/>
              </a:ext>
            </a:extLst>
          </p:cNvPr>
          <p:cNvSpPr txBox="1"/>
          <p:nvPr/>
        </p:nvSpPr>
        <p:spPr>
          <a:xfrm>
            <a:off x="530431" y="257653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참고한 사이트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616A82-76AF-4A68-A008-49459DECB52E}"/>
              </a:ext>
            </a:extLst>
          </p:cNvPr>
          <p:cNvSpPr txBox="1"/>
          <p:nvPr/>
        </p:nvSpPr>
        <p:spPr>
          <a:xfrm>
            <a:off x="530431" y="1198776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그냥 복사를 했는데</a:t>
            </a:r>
            <a:r>
              <a:rPr lang="en-US" altLang="ko-KR" dirty="0"/>
              <a:t>, </a:t>
            </a:r>
            <a:r>
              <a:rPr lang="ko-KR" altLang="en-US" dirty="0"/>
              <a:t>깊은 복사가 안되네</a:t>
            </a:r>
            <a:r>
              <a:rPr lang="en-US" altLang="ko-KR" dirty="0"/>
              <a:t>.. </a:t>
            </a:r>
            <a:r>
              <a:rPr lang="ko-KR" altLang="en-US" dirty="0"/>
              <a:t>어떻게 해야 하지</a:t>
            </a:r>
            <a:r>
              <a:rPr lang="en-US" altLang="ko-KR" dirty="0"/>
              <a:t>?’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F4BEC-B4B1-4CAC-A374-1C8355D44FF0}"/>
              </a:ext>
            </a:extLst>
          </p:cNvPr>
          <p:cNvSpPr txBox="1"/>
          <p:nvPr/>
        </p:nvSpPr>
        <p:spPr>
          <a:xfrm>
            <a:off x="604007" y="1746136"/>
            <a:ext cx="102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자바에서 깊은 복사를 하는 방법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https://taetaetae.github.io/2018/08/21/how-to-use-cloneUtils/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CBF62-F75F-4337-9A5C-CCA8DDA7A01A}"/>
              </a:ext>
            </a:extLst>
          </p:cNvPr>
          <p:cNvSpPr txBox="1"/>
          <p:nvPr/>
        </p:nvSpPr>
        <p:spPr>
          <a:xfrm>
            <a:off x="530431" y="2471524"/>
            <a:ext cx="505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‘Scene</a:t>
            </a:r>
            <a:r>
              <a:rPr lang="ko-KR" altLang="en-US" dirty="0"/>
              <a:t>을 변경하고 싶은데 어떻게 해야 하지</a:t>
            </a:r>
            <a:r>
              <a:rPr lang="en-US" altLang="ko-KR" dirty="0"/>
              <a:t>?</a:t>
            </a:r>
            <a:r>
              <a:rPr lang="ko-KR" altLang="en-US" dirty="0"/>
              <a:t>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14F6D-0702-4B52-A371-C0BFBE74CFDF}"/>
              </a:ext>
            </a:extLst>
          </p:cNvPr>
          <p:cNvSpPr txBox="1"/>
          <p:nvPr/>
        </p:nvSpPr>
        <p:spPr>
          <a:xfrm>
            <a:off x="604007" y="3059668"/>
            <a:ext cx="949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switching game scene in java : </a:t>
            </a:r>
            <a:r>
              <a:rPr lang="en-US" altLang="ko-KR" dirty="0">
                <a:hlinkClick r:id="rId3"/>
              </a:rPr>
              <a:t>https://www.youtube.com/watch?v=0aB_9L0OlDQ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E8564-5A79-4D20-A942-79E7C8E7119C}"/>
              </a:ext>
            </a:extLst>
          </p:cNvPr>
          <p:cNvSpPr txBox="1"/>
          <p:nvPr/>
        </p:nvSpPr>
        <p:spPr>
          <a:xfrm>
            <a:off x="530431" y="3744272"/>
            <a:ext cx="593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동시에 음악도 출력하고 그리고 업데이트 해야 하는데</a:t>
            </a:r>
            <a:r>
              <a:rPr lang="en-US" altLang="ko-KR" dirty="0"/>
              <a:t>..’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AA40E-CDD6-4FDC-9C07-7DE494F49E40}"/>
              </a:ext>
            </a:extLst>
          </p:cNvPr>
          <p:cNvSpPr txBox="1"/>
          <p:nvPr/>
        </p:nvSpPr>
        <p:spPr>
          <a:xfrm>
            <a:off x="604007" y="4324027"/>
            <a:ext cx="700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 패턴 </a:t>
            </a:r>
            <a:r>
              <a:rPr lang="en-US" altLang="ko-KR" dirty="0"/>
              <a:t>– </a:t>
            </a:r>
            <a:r>
              <a:rPr lang="ko-KR" altLang="en-US" dirty="0"/>
              <a:t>게임 루프 패턴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https://boycoding.tistory.com/112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3E2B2-B651-44EA-8956-F9FBF88BA9DB}"/>
              </a:ext>
            </a:extLst>
          </p:cNvPr>
          <p:cNvSpPr txBox="1"/>
          <p:nvPr/>
        </p:nvSpPr>
        <p:spPr>
          <a:xfrm>
            <a:off x="1028162" y="4887408"/>
            <a:ext cx="529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 이런 것이 있구나</a:t>
            </a:r>
            <a:r>
              <a:rPr lang="en-US" altLang="ko-KR" dirty="0"/>
              <a:t>, </a:t>
            </a:r>
            <a:r>
              <a:rPr lang="ko-KR" altLang="en-US" dirty="0"/>
              <a:t>자바로 구현을 어떻게 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132478-E027-46E0-BDDC-E288C9B7EC85}"/>
              </a:ext>
            </a:extLst>
          </p:cNvPr>
          <p:cNvSpPr/>
          <p:nvPr/>
        </p:nvSpPr>
        <p:spPr>
          <a:xfrm>
            <a:off x="1389186" y="5431806"/>
            <a:ext cx="11007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How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make</a:t>
            </a:r>
            <a:r>
              <a:rPr lang="ko-KR" altLang="en-US" dirty="0"/>
              <a:t> </a:t>
            </a:r>
            <a:r>
              <a:rPr lang="ko-KR" altLang="en-US" dirty="0" err="1"/>
              <a:t>game</a:t>
            </a:r>
            <a:r>
              <a:rPr lang="ko-KR" altLang="en-US" dirty="0"/>
              <a:t> </a:t>
            </a:r>
            <a:r>
              <a:rPr lang="ko-KR" altLang="en-US" dirty="0" err="1"/>
              <a:t>loop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java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https://stackoverflow.com/questions/18283199/java-main-game-loop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A547688-7DB6-4086-A75D-1D2850C8715A}"/>
              </a:ext>
            </a:extLst>
          </p:cNvPr>
          <p:cNvSpPr txBox="1"/>
          <p:nvPr/>
        </p:nvSpPr>
        <p:spPr>
          <a:xfrm>
            <a:off x="530431" y="257653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참고한 사이트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652264-087B-4767-A70C-BCAD55FE4865}"/>
              </a:ext>
            </a:extLst>
          </p:cNvPr>
          <p:cNvCxnSpPr>
            <a:cxnSpLocks/>
          </p:cNvCxnSpPr>
          <p:nvPr/>
        </p:nvCxnSpPr>
        <p:spPr>
          <a:xfrm>
            <a:off x="530431" y="1003969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616A82-76AF-4A68-A008-49459DECB52E}"/>
              </a:ext>
            </a:extLst>
          </p:cNvPr>
          <p:cNvSpPr txBox="1"/>
          <p:nvPr/>
        </p:nvSpPr>
        <p:spPr>
          <a:xfrm>
            <a:off x="530431" y="1198776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타이머 기능을 넣고 싶은데 어떻게 해야 하지</a:t>
            </a:r>
            <a:r>
              <a:rPr lang="en-US" altLang="ko-KR" dirty="0"/>
              <a:t>?’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F4BEC-B4B1-4CAC-A374-1C8355D44FF0}"/>
              </a:ext>
            </a:extLst>
          </p:cNvPr>
          <p:cNvSpPr txBox="1"/>
          <p:nvPr/>
        </p:nvSpPr>
        <p:spPr>
          <a:xfrm>
            <a:off x="604007" y="1746136"/>
            <a:ext cx="614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timer in java: </a:t>
            </a:r>
            <a:r>
              <a:rPr lang="en-US" altLang="ko-KR" dirty="0">
                <a:hlinkClick r:id="rId2"/>
              </a:rPr>
              <a:t>https://javacan.tistory.com/entry/29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CBF62-F75F-4337-9A5C-CCA8DDA7A01A}"/>
              </a:ext>
            </a:extLst>
          </p:cNvPr>
          <p:cNvSpPr txBox="1"/>
          <p:nvPr/>
        </p:nvSpPr>
        <p:spPr>
          <a:xfrm>
            <a:off x="530431" y="247152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음악은 어떻게 하지</a:t>
            </a:r>
            <a:r>
              <a:rPr lang="en-US" altLang="ko-KR" dirty="0"/>
              <a:t>..?</a:t>
            </a:r>
            <a:r>
              <a:rPr lang="ko-KR" altLang="en-US" dirty="0"/>
              <a:t>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14F6D-0702-4B52-A371-C0BFBE74CFDF}"/>
              </a:ext>
            </a:extLst>
          </p:cNvPr>
          <p:cNvSpPr txBox="1"/>
          <p:nvPr/>
        </p:nvSpPr>
        <p:spPr>
          <a:xfrm>
            <a:off x="604007" y="3059668"/>
            <a:ext cx="918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play music in java : </a:t>
            </a:r>
            <a:r>
              <a:rPr lang="en-US" altLang="ko-KR" dirty="0">
                <a:hlinkClick r:id="rId3"/>
              </a:rPr>
              <a:t>https://www.geeksforgeeks.org/play-audio-file-using-java/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2493174" y="3167390"/>
            <a:ext cx="360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r>
              <a:rPr lang="en-US" altLang="ko-KR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8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2493174" y="3825216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31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8D6F-60E6-4BCC-B8FE-7F3657099D3F}"/>
              </a:ext>
            </a:extLst>
          </p:cNvPr>
          <p:cNvSpPr txBox="1"/>
          <p:nvPr/>
        </p:nvSpPr>
        <p:spPr>
          <a:xfrm>
            <a:off x="4572986" y="2905780"/>
            <a:ext cx="360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6B8972-EF7C-43D0-B7C1-82C4F0FC4353}"/>
              </a:ext>
            </a:extLst>
          </p:cNvPr>
          <p:cNvCxnSpPr>
            <a:cxnSpLocks/>
          </p:cNvCxnSpPr>
          <p:nvPr/>
        </p:nvCxnSpPr>
        <p:spPr>
          <a:xfrm>
            <a:off x="4572986" y="3563606"/>
            <a:ext cx="3885814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24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203A0-DD07-448E-B00B-FA3B6DA78FC1}"/>
              </a:ext>
            </a:extLst>
          </p:cNvPr>
          <p:cNvSpPr txBox="1"/>
          <p:nvPr/>
        </p:nvSpPr>
        <p:spPr>
          <a:xfrm>
            <a:off x="1642965" y="431920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6FDB6-0894-489D-85F5-B9A0B4D4FEA5}"/>
              </a:ext>
            </a:extLst>
          </p:cNvPr>
          <p:cNvSpPr txBox="1"/>
          <p:nvPr/>
        </p:nvSpPr>
        <p:spPr>
          <a:xfrm>
            <a:off x="3123809" y="4288424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전략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턴제형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전투 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BF9CB7-85DB-4B6A-BE58-B6A302BA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59" y="3429000"/>
            <a:ext cx="2453989" cy="245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7D4C23-E19A-49D4-94F3-20F577C0D2CB}"/>
              </a:ext>
            </a:extLst>
          </p:cNvPr>
          <p:cNvSpPr txBox="1"/>
          <p:nvPr/>
        </p:nvSpPr>
        <p:spPr>
          <a:xfrm>
            <a:off x="1642964" y="190619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981C2-BF90-4CE2-8AB5-211D876D9E32}"/>
              </a:ext>
            </a:extLst>
          </p:cNvPr>
          <p:cNvSpPr txBox="1"/>
          <p:nvPr/>
        </p:nvSpPr>
        <p:spPr>
          <a:xfrm>
            <a:off x="1526959" y="533844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49C8C5-BD64-43AD-97E1-98AFBD5E0545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F738A-D815-4AF5-BC5D-02912A6FE397}"/>
              </a:ext>
            </a:extLst>
          </p:cNvPr>
          <p:cNvSpPr txBox="1"/>
          <p:nvPr/>
        </p:nvSpPr>
        <p:spPr>
          <a:xfrm>
            <a:off x="3228706" y="1906190"/>
            <a:ext cx="2676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 Up The Tower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99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6981C2-BF90-4CE2-8AB5-211D876D9E32}"/>
              </a:ext>
            </a:extLst>
          </p:cNvPr>
          <p:cNvSpPr txBox="1"/>
          <p:nvPr/>
        </p:nvSpPr>
        <p:spPr>
          <a:xfrm>
            <a:off x="1526959" y="533844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49C8C5-BD64-43AD-97E1-98AFBD5E0545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C382CA-3960-4C8C-A31E-D3ED10EEA103}"/>
              </a:ext>
            </a:extLst>
          </p:cNvPr>
          <p:cNvSpPr txBox="1"/>
          <p:nvPr/>
        </p:nvSpPr>
        <p:spPr>
          <a:xfrm>
            <a:off x="1553124" y="2201314"/>
            <a:ext cx="144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5A0D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1F7F7-E8EA-4E9E-9EE9-83D35BA45B9D}"/>
              </a:ext>
            </a:extLst>
          </p:cNvPr>
          <p:cNvSpPr txBox="1"/>
          <p:nvPr/>
        </p:nvSpPr>
        <p:spPr>
          <a:xfrm>
            <a:off x="1526959" y="5108150"/>
            <a:ext cx="187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5A0D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언어</a:t>
            </a:r>
          </a:p>
        </p:txBody>
      </p:sp>
      <p:pic>
        <p:nvPicPr>
          <p:cNvPr id="14" name="Picture 2" descr="java png에 대한 이미지 검색결과">
            <a:extLst>
              <a:ext uri="{FF2B5EF4-FFF2-40B4-BE49-F238E27FC236}">
                <a16:creationId xmlns:a16="http://schemas.microsoft.com/office/drawing/2014/main" id="{C02881DF-464D-467B-B4DD-0B78CC15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8" y="3736730"/>
            <a:ext cx="2856065" cy="28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B4FF9EAA-C6F1-4CA7-AA70-E965AC058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0987" y="1380146"/>
            <a:ext cx="2686088" cy="2686088"/>
          </a:xfrm>
          <a:prstGeom prst="rect">
            <a:avLst/>
          </a:prstGeom>
        </p:spPr>
      </p:pic>
      <p:pic>
        <p:nvPicPr>
          <p:cNvPr id="1026" name="Picture 2" descr="intellij에 대한 이미지 검색결과">
            <a:extLst>
              <a:ext uri="{FF2B5EF4-FFF2-40B4-BE49-F238E27FC236}">
                <a16:creationId xmlns:a16="http://schemas.microsoft.com/office/drawing/2014/main" id="{88EA5B6B-9177-4882-B145-51E84763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09" y="4222325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20DF5C-E534-467F-959C-D90E0ABB2EFE}"/>
              </a:ext>
            </a:extLst>
          </p:cNvPr>
          <p:cNvSpPr txBox="1"/>
          <p:nvPr/>
        </p:nvSpPr>
        <p:spPr>
          <a:xfrm>
            <a:off x="8762738" y="6197290"/>
            <a:ext cx="152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IntelliJ IDEA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17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CE3EE-36DD-44CA-BAB4-95C9708AB358}"/>
              </a:ext>
            </a:extLst>
          </p:cNvPr>
          <p:cNvSpPr txBox="1"/>
          <p:nvPr/>
        </p:nvSpPr>
        <p:spPr>
          <a:xfrm>
            <a:off x="1854293" y="1917496"/>
            <a:ext cx="84834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마왕이 공주를 납치했다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!?</a:t>
            </a:r>
          </a:p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탑에 갇혀버린 공주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,,,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그녀를 구하기 위해 나선 주인공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주인공은 탑으로 가서 여러 적들을 물리치고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공주를 구해내야 한다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00FC5-841C-419A-A364-51AE1CECBF12}"/>
              </a:ext>
            </a:extLst>
          </p:cNvPr>
          <p:cNvSpPr txBox="1"/>
          <p:nvPr/>
        </p:nvSpPr>
        <p:spPr>
          <a:xfrm>
            <a:off x="1526959" y="533844"/>
            <a:ext cx="433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</a:t>
            </a:r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A2C7D4-A444-4EC2-B180-43A82F7DBE10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2B4152-293D-4EC1-BCA1-F836F5282607}"/>
              </a:ext>
            </a:extLst>
          </p:cNvPr>
          <p:cNvGrpSpPr/>
          <p:nvPr/>
        </p:nvGrpSpPr>
        <p:grpSpPr>
          <a:xfrm flipH="1">
            <a:off x="1526959" y="3504374"/>
            <a:ext cx="2512270" cy="3089724"/>
            <a:chOff x="3324342" y="3412627"/>
            <a:chExt cx="2581808" cy="3380821"/>
          </a:xfrm>
        </p:grpSpPr>
        <p:pic>
          <p:nvPicPr>
            <p:cNvPr id="3" name="그래픽 2" descr="왕관">
              <a:extLst>
                <a:ext uri="{FF2B5EF4-FFF2-40B4-BE49-F238E27FC236}">
                  <a16:creationId xmlns:a16="http://schemas.microsoft.com/office/drawing/2014/main" id="{117D46E9-04E5-445D-AC0D-08AACC9C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83188">
              <a:off x="4710994" y="4410117"/>
              <a:ext cx="693380" cy="6933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B23520F-1A9C-4AFE-974B-A5B5FA1A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85691">
              <a:off x="3324342" y="3412627"/>
              <a:ext cx="2581808" cy="3380821"/>
            </a:xfrm>
            <a:prstGeom prst="rect">
              <a:avLst/>
            </a:prstGeom>
          </p:spPr>
        </p:pic>
      </p:grpSp>
      <p:pic>
        <p:nvPicPr>
          <p:cNvPr id="13" name="그래픽 12" descr="성 장면">
            <a:extLst>
              <a:ext uri="{FF2B5EF4-FFF2-40B4-BE49-F238E27FC236}">
                <a16:creationId xmlns:a16="http://schemas.microsoft.com/office/drawing/2014/main" id="{0D85A0FC-D6E8-4541-BD41-D0572403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0991" y="3848413"/>
            <a:ext cx="3041009" cy="30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02AA8-32D7-43FB-B9C9-C4FF06C0E283}"/>
              </a:ext>
            </a:extLst>
          </p:cNvPr>
          <p:cNvSpPr txBox="1"/>
          <p:nvPr/>
        </p:nvSpPr>
        <p:spPr>
          <a:xfrm>
            <a:off x="1526959" y="533844"/>
            <a:ext cx="420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</a:t>
            </a:r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893134-1583-4BE0-B06A-33631898393E}"/>
              </a:ext>
            </a:extLst>
          </p:cNvPr>
          <p:cNvCxnSpPr>
            <a:cxnSpLocks/>
          </p:cNvCxnSpPr>
          <p:nvPr/>
        </p:nvCxnSpPr>
        <p:spPr>
          <a:xfrm>
            <a:off x="1526959" y="1280160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EDD168-4A13-4BFE-AE90-7013BB6A8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87" y="2087414"/>
            <a:ext cx="2743776" cy="3841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2D1419-7232-43ED-942E-E0D4C704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1" y="2087414"/>
            <a:ext cx="2743776" cy="4024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6BA91-5EC6-412A-9113-008533E22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3" y="2087415"/>
            <a:ext cx="2743776" cy="3841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F446CD-E760-4AC3-9DE8-3C07C54B9DF9}"/>
              </a:ext>
            </a:extLst>
          </p:cNvPr>
          <p:cNvSpPr txBox="1"/>
          <p:nvPr/>
        </p:nvSpPr>
        <p:spPr>
          <a:xfrm>
            <a:off x="2272683" y="611161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주인공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93BAF-DB96-4907-B2F2-558942D0D4A7}"/>
              </a:ext>
            </a:extLst>
          </p:cNvPr>
          <p:cNvSpPr txBox="1"/>
          <p:nvPr/>
        </p:nvSpPr>
        <p:spPr>
          <a:xfrm>
            <a:off x="5576435" y="611161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854E4-4DED-4514-85E3-5F52E48BA13D}"/>
              </a:ext>
            </a:extLst>
          </p:cNvPr>
          <p:cNvSpPr txBox="1"/>
          <p:nvPr/>
        </p:nvSpPr>
        <p:spPr>
          <a:xfrm>
            <a:off x="8597143" y="611161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마왕</a:t>
            </a:r>
          </a:p>
        </p:txBody>
      </p:sp>
    </p:spTree>
    <p:extLst>
      <p:ext uri="{BB962C8B-B14F-4D97-AF65-F5344CB8AC3E}">
        <p14:creationId xmlns:p14="http://schemas.microsoft.com/office/powerpoint/2010/main" val="200039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02AA8-32D7-43FB-B9C9-C4FF06C0E283}"/>
              </a:ext>
            </a:extLst>
          </p:cNvPr>
          <p:cNvSpPr txBox="1"/>
          <p:nvPr/>
        </p:nvSpPr>
        <p:spPr>
          <a:xfrm>
            <a:off x="388988" y="276392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</a:t>
            </a:r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UI</a:t>
            </a:r>
            <a:endParaRPr lang="ko-KR" altLang="en-US" sz="3600" dirty="0">
              <a:solidFill>
                <a:srgbClr val="69A4D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893134-1583-4BE0-B06A-33631898393E}"/>
              </a:ext>
            </a:extLst>
          </p:cNvPr>
          <p:cNvCxnSpPr>
            <a:cxnSpLocks/>
          </p:cNvCxnSpPr>
          <p:nvPr/>
        </p:nvCxnSpPr>
        <p:spPr>
          <a:xfrm>
            <a:off x="388988" y="1022708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A33AF51-AC75-4EDC-AB62-253B37963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8" y="1671638"/>
            <a:ext cx="3253198" cy="24860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AAB344-606C-423C-914A-208AD8F39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01" y="1671638"/>
            <a:ext cx="3253198" cy="2486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70B52C-4267-41A4-803C-C94F529E9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14" y="1671638"/>
            <a:ext cx="3253199" cy="2486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FBCE94-782D-47F5-BA7C-101455F09C50}"/>
              </a:ext>
            </a:extLst>
          </p:cNvPr>
          <p:cNvSpPr txBox="1"/>
          <p:nvPr/>
        </p:nvSpPr>
        <p:spPr>
          <a:xfrm>
            <a:off x="1420712" y="45862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시작 화면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61D4E-145E-4366-BB44-01CD206B6263}"/>
              </a:ext>
            </a:extLst>
          </p:cNvPr>
          <p:cNvSpPr txBox="1"/>
          <p:nvPr/>
        </p:nvSpPr>
        <p:spPr>
          <a:xfrm>
            <a:off x="5501125" y="45862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63B44-554D-43FD-B51A-725237EDDA9A}"/>
              </a:ext>
            </a:extLst>
          </p:cNvPr>
          <p:cNvSpPr txBox="1"/>
          <p:nvPr/>
        </p:nvSpPr>
        <p:spPr>
          <a:xfrm>
            <a:off x="9888319" y="45862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173224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02AA8-32D7-43FB-B9C9-C4FF06C0E283}"/>
              </a:ext>
            </a:extLst>
          </p:cNvPr>
          <p:cNvSpPr txBox="1"/>
          <p:nvPr/>
        </p:nvSpPr>
        <p:spPr>
          <a:xfrm>
            <a:off x="388988" y="276392"/>
            <a:ext cx="420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소개 </a:t>
            </a:r>
            <a:r>
              <a:rPr lang="en-US" altLang="ko-KR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600" dirty="0">
                <a:solidFill>
                  <a:srgbClr val="69A4D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893134-1583-4BE0-B06A-33631898393E}"/>
              </a:ext>
            </a:extLst>
          </p:cNvPr>
          <p:cNvCxnSpPr>
            <a:cxnSpLocks/>
          </p:cNvCxnSpPr>
          <p:nvPr/>
        </p:nvCxnSpPr>
        <p:spPr>
          <a:xfrm>
            <a:off x="388988" y="1022708"/>
            <a:ext cx="8114881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영상">
            <a:hlinkClick r:id="" action="ppaction://media"/>
            <a:extLst>
              <a:ext uri="{FF2B5EF4-FFF2-40B4-BE49-F238E27FC236}">
                <a16:creationId xmlns:a16="http://schemas.microsoft.com/office/drawing/2014/main" id="{6400D357-0B93-4D94-A8A9-85A5751F9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551" y="161225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 cap="flat" cmpd="sng" algn="ctr">
          <a:solidFill>
            <a:schemeClr val="accent5"/>
          </a:solidFill>
          <a:prstDash val="dash"/>
          <a:round/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1812</Words>
  <Application>Microsoft Office PowerPoint</Application>
  <PresentationFormat>와이드스크린</PresentationFormat>
  <Paragraphs>349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나눔고딕</vt:lpstr>
      <vt:lpstr>10X10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muram388@gmail.com</dc:creator>
  <cp:lastModifiedBy>이주혁</cp:lastModifiedBy>
  <cp:revision>134</cp:revision>
  <dcterms:created xsi:type="dcterms:W3CDTF">2019-10-11T08:47:39Z</dcterms:created>
  <dcterms:modified xsi:type="dcterms:W3CDTF">2019-12-17T06:17:42Z</dcterms:modified>
</cp:coreProperties>
</file>